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1"/>
  </p:notesMasterIdLst>
  <p:handoutMasterIdLst>
    <p:handoutMasterId r:id="rId32"/>
  </p:handoutMasterIdLst>
  <p:sldIdLst>
    <p:sldId id="280" r:id="rId2"/>
    <p:sldId id="281" r:id="rId3"/>
    <p:sldId id="283" r:id="rId4"/>
    <p:sldId id="284" r:id="rId5"/>
    <p:sldId id="290" r:id="rId6"/>
    <p:sldId id="291" r:id="rId7"/>
    <p:sldId id="292" r:id="rId8"/>
    <p:sldId id="293" r:id="rId9"/>
    <p:sldId id="294" r:id="rId10"/>
    <p:sldId id="310" r:id="rId11"/>
    <p:sldId id="297" r:id="rId12"/>
    <p:sldId id="301" r:id="rId13"/>
    <p:sldId id="298" r:id="rId14"/>
    <p:sldId id="299" r:id="rId15"/>
    <p:sldId id="302" r:id="rId16"/>
    <p:sldId id="300" r:id="rId17"/>
    <p:sldId id="311" r:id="rId18"/>
    <p:sldId id="312" r:id="rId19"/>
    <p:sldId id="305" r:id="rId20"/>
    <p:sldId id="286" r:id="rId21"/>
    <p:sldId id="287" r:id="rId22"/>
    <p:sldId id="288" r:id="rId23"/>
    <p:sldId id="289" r:id="rId24"/>
    <p:sldId id="303" r:id="rId25"/>
    <p:sldId id="304" r:id="rId26"/>
    <p:sldId id="306" r:id="rId27"/>
    <p:sldId id="307" r:id="rId28"/>
    <p:sldId id="308" r:id="rId29"/>
    <p:sldId id="309" r:id="rId3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B2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82"/>
    <p:restoredTop sz="69935" autoAdjust="0"/>
  </p:normalViewPr>
  <p:slideViewPr>
    <p:cSldViewPr>
      <p:cViewPr>
        <p:scale>
          <a:sx n="50" d="100"/>
          <a:sy n="50" d="100"/>
        </p:scale>
        <p:origin x="-2196" y="-174"/>
      </p:cViewPr>
      <p:guideLst>
        <p:guide orient="horz" pos="2160"/>
        <p:guide pos="2880"/>
      </p:guideLst>
    </p:cSldViewPr>
  </p:slideViewPr>
  <p:notesTextViewPr>
    <p:cViewPr>
      <p:scale>
        <a:sx n="100" d="100"/>
        <a:sy n="100" d="100"/>
      </p:scale>
      <p:origin x="0" y="936"/>
    </p:cViewPr>
  </p:notesTextViewPr>
  <p:notesViewPr>
    <p:cSldViewPr showGuides="1">
      <p:cViewPr varScale="1">
        <p:scale>
          <a:sx n="111" d="100"/>
          <a:sy n="111" d="100"/>
        </p:scale>
        <p:origin x="2768" y="22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3BCE5C8A-4DC2-2545-BFB7-1AFB2ADA1A99}"/>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 xmlns:a16="http://schemas.microsoft.com/office/drawing/2014/main" id="{9896765D-E7E3-4F49-BF57-27965ACEE8CD}"/>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C026DA1-B13E-824E-AD28-511AD777D474}" type="datetimeFigureOut">
              <a:rPr kumimoji="1" lang="ja-JP" altLang="en-US" smtClean="0"/>
              <a:pPr/>
              <a:t>2019/5/16</a:t>
            </a:fld>
            <a:endParaRPr kumimoji="1" lang="ja-JP" altLang="en-US"/>
          </a:p>
        </p:txBody>
      </p:sp>
      <p:sp>
        <p:nvSpPr>
          <p:cNvPr id="4" name="フッター プレースホルダー 3">
            <a:extLst>
              <a:ext uri="{FF2B5EF4-FFF2-40B4-BE49-F238E27FC236}">
                <a16:creationId xmlns="" xmlns:a16="http://schemas.microsoft.com/office/drawing/2014/main" id="{F9602A01-4B6D-C440-BE30-5AB51C9AD284}"/>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 xmlns:a16="http://schemas.microsoft.com/office/drawing/2014/main" id="{BCF0C052-169F-4F46-BBE6-3CF44B80763E}"/>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EBD990D-53B8-8A4A-BDE8-F97A70ACB023}" type="slidenum">
              <a:rPr kumimoji="1" lang="ja-JP" altLang="en-US" smtClean="0"/>
              <a:pPr/>
              <a:t>&lt;#&gt;</a:t>
            </a:fld>
            <a:endParaRPr kumimoji="1" lang="ja-JP" altLang="en-US"/>
          </a:p>
        </p:txBody>
      </p:sp>
    </p:spTree>
    <p:extLst>
      <p:ext uri="{BB962C8B-B14F-4D97-AF65-F5344CB8AC3E}">
        <p14:creationId xmlns="" xmlns:p14="http://schemas.microsoft.com/office/powerpoint/2010/main" val="3791513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46CF103-0A11-FD4B-BD83-966B6DA970BB}" type="datetimeFigureOut">
              <a:rPr kumimoji="1" lang="ja-JP" altLang="en-US" smtClean="0"/>
              <a:pPr/>
              <a:t>2019/5/16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2BD4E89-9262-7A43-8FA9-435606E1FA0C}" type="slidenum">
              <a:rPr kumimoji="1" lang="ja-JP" altLang="en-US" smtClean="0"/>
              <a:pPr/>
              <a:t>&lt;#&gt;</a:t>
            </a:fld>
            <a:endParaRPr kumimoji="1" lang="ja-JP" altLang="en-US"/>
          </a:p>
        </p:txBody>
      </p:sp>
    </p:spTree>
    <p:extLst>
      <p:ext uri="{BB962C8B-B14F-4D97-AF65-F5344CB8AC3E}">
        <p14:creationId xmlns="" xmlns:p14="http://schemas.microsoft.com/office/powerpoint/2010/main" val="3672969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pPr rtl="0"/>
            <a:r>
              <a:rPr kumimoji="1" lang="en-US" altLang="ja-JP" sz="1200" b="0" i="0" u="none" strike="noStrike" kern="1200" dirty="0" smtClean="0">
                <a:solidFill>
                  <a:schemeClr val="tx1"/>
                </a:solidFill>
                <a:latin typeface="+mn-lt"/>
                <a:ea typeface="+mn-ea"/>
                <a:cs typeface="+mn-cs"/>
              </a:rPr>
              <a:t>【</a:t>
            </a:r>
            <a:r>
              <a:rPr kumimoji="1" lang="ja-JP" altLang="en-US" sz="1200" b="0" i="0" u="none" strike="noStrike" kern="1200" dirty="0" smtClean="0">
                <a:solidFill>
                  <a:schemeClr val="tx1"/>
                </a:solidFill>
                <a:latin typeface="+mn-lt"/>
                <a:ea typeface="+mn-ea"/>
                <a:cs typeface="+mn-cs"/>
              </a:rPr>
              <a:t>　授業の準備　</a:t>
            </a:r>
            <a:r>
              <a:rPr kumimoji="1" lang="en-US" altLang="ja-JP" sz="1200" b="0" i="0" u="none" strike="noStrike" kern="1200" dirty="0" smtClean="0">
                <a:solidFill>
                  <a:schemeClr val="tx1"/>
                </a:solidFill>
                <a:latin typeface="+mn-lt"/>
                <a:ea typeface="+mn-ea"/>
                <a:cs typeface="+mn-cs"/>
              </a:rPr>
              <a:t>】</a:t>
            </a:r>
            <a:endParaRPr lang="ja-JP" altLang="en-US" b="0" dirty="0" smtClean="0"/>
          </a:p>
          <a:p>
            <a:pPr rtl="0"/>
            <a:r>
              <a:rPr kumimoji="1" lang="ja-JP" altLang="en-US" sz="1200" b="0" i="0" u="none" strike="noStrike" kern="1200" dirty="0" smtClean="0">
                <a:solidFill>
                  <a:schemeClr val="tx1"/>
                </a:solidFill>
                <a:latin typeface="+mn-lt"/>
                <a:ea typeface="+mn-ea"/>
                <a:cs typeface="+mn-cs"/>
              </a:rPr>
              <a:t>１．ワーク用の座席をどのようにするかを決めておく　付箋または</a:t>
            </a:r>
            <a:r>
              <a:rPr kumimoji="1" lang="ja-JP" altLang="en-US" sz="1200" b="0" i="0" u="none" strike="noStrike" kern="1200" dirty="0" smtClean="0">
                <a:solidFill>
                  <a:schemeClr val="tx1"/>
                </a:solidFill>
                <a:latin typeface="+mn-lt"/>
                <a:ea typeface="+mn-ea"/>
                <a:cs typeface="+mn-cs"/>
              </a:rPr>
              <a:t>スライド</a:t>
            </a:r>
            <a:r>
              <a:rPr kumimoji="1" lang="en-US" altLang="ja-JP" sz="1200" b="0" i="0" u="none" strike="noStrike" kern="1200" dirty="0" smtClean="0">
                <a:solidFill>
                  <a:schemeClr val="tx1"/>
                </a:solidFill>
                <a:latin typeface="+mn-lt"/>
                <a:ea typeface="+mn-ea"/>
                <a:cs typeface="+mn-cs"/>
              </a:rPr>
              <a:t>2-9</a:t>
            </a:r>
            <a:r>
              <a:rPr kumimoji="1" lang="ja-JP" altLang="en-US" sz="1200" b="0" i="0" u="none" strike="noStrike" kern="1200" dirty="0" smtClean="0">
                <a:solidFill>
                  <a:schemeClr val="tx1"/>
                </a:solidFill>
                <a:latin typeface="+mn-lt"/>
                <a:ea typeface="+mn-ea"/>
                <a:cs typeface="+mn-cs"/>
              </a:rPr>
              <a:t>（</a:t>
            </a:r>
            <a:r>
              <a:rPr kumimoji="1" lang="en-US" altLang="ja-JP" sz="1200" b="0" i="0" u="none" strike="noStrike" kern="1200" dirty="0" smtClean="0">
                <a:solidFill>
                  <a:schemeClr val="tx1"/>
                </a:solidFill>
                <a:latin typeface="+mn-lt"/>
                <a:ea typeface="+mn-ea"/>
                <a:cs typeface="+mn-cs"/>
              </a:rPr>
              <a:t>24</a:t>
            </a:r>
            <a:r>
              <a:rPr kumimoji="1" lang="ja-JP" altLang="en-US" sz="1200" b="0" i="0" u="none" strike="noStrike" kern="1200" dirty="0" smtClean="0">
                <a:solidFill>
                  <a:schemeClr val="tx1"/>
                </a:solidFill>
                <a:latin typeface="+mn-lt"/>
                <a:ea typeface="+mn-ea"/>
                <a:cs typeface="+mn-cs"/>
              </a:rPr>
              <a:t>ページ</a:t>
            </a:r>
            <a:r>
              <a:rPr kumimoji="1" lang="ja-JP" altLang="en-US" sz="1200" b="0" i="0" u="none" strike="noStrike" kern="1200" dirty="0" smtClean="0">
                <a:solidFill>
                  <a:schemeClr val="tx1"/>
                </a:solidFill>
                <a:latin typeface="+mn-lt"/>
                <a:ea typeface="+mn-ea"/>
                <a:cs typeface="+mn-cs"/>
              </a:rPr>
              <a:t>）を１グループ</a:t>
            </a:r>
            <a:r>
              <a:rPr kumimoji="1" lang="en-US" altLang="ja-JP" sz="1200" b="0" i="0" u="none" strike="noStrike" kern="1200" dirty="0" smtClean="0">
                <a:solidFill>
                  <a:schemeClr val="tx1"/>
                </a:solidFill>
                <a:latin typeface="+mn-lt"/>
                <a:ea typeface="+mn-ea"/>
                <a:cs typeface="+mn-cs"/>
              </a:rPr>
              <a:t>1</a:t>
            </a:r>
            <a:r>
              <a:rPr kumimoji="1" lang="ja-JP" altLang="en-US" sz="1200" b="0" i="0" u="none" strike="noStrike" kern="1200" dirty="0" smtClean="0">
                <a:solidFill>
                  <a:schemeClr val="tx1"/>
                </a:solidFill>
                <a:latin typeface="+mn-lt"/>
                <a:ea typeface="+mn-ea"/>
                <a:cs typeface="+mn-cs"/>
              </a:rPr>
              <a:t>枚配布する</a:t>
            </a:r>
            <a:endParaRPr lang="ja-JP" altLang="en-US" b="0" dirty="0" smtClean="0"/>
          </a:p>
          <a:p>
            <a:pPr rtl="0"/>
            <a:r>
              <a:rPr kumimoji="1" lang="ja-JP" altLang="en-US" sz="1200" b="0" i="0" u="none" strike="noStrike" kern="1200" dirty="0" smtClean="0">
                <a:solidFill>
                  <a:schemeClr val="tx1"/>
                </a:solidFill>
                <a:latin typeface="+mn-lt"/>
                <a:ea typeface="+mn-ea"/>
                <a:cs typeface="+mn-cs"/>
              </a:rPr>
              <a:t>　　▼教員歴１</a:t>
            </a:r>
            <a:r>
              <a:rPr kumimoji="1" lang="en-US" altLang="ja-JP" sz="1200" b="0" i="0" u="none" strike="noStrike" kern="1200" dirty="0" smtClean="0">
                <a:solidFill>
                  <a:schemeClr val="tx1"/>
                </a:solidFill>
                <a:latin typeface="+mn-lt"/>
                <a:ea typeface="+mn-ea"/>
                <a:cs typeface="+mn-cs"/>
              </a:rPr>
              <a:t>〜</a:t>
            </a:r>
            <a:r>
              <a:rPr kumimoji="1" lang="ja-JP" altLang="en-US" sz="1200" b="0" i="0" u="none" strike="noStrike" kern="1200" dirty="0" smtClean="0">
                <a:solidFill>
                  <a:schemeClr val="tx1"/>
                </a:solidFill>
                <a:latin typeface="+mn-lt"/>
                <a:ea typeface="+mn-ea"/>
                <a:cs typeface="+mn-cs"/>
              </a:rPr>
              <a:t>２年目の授業者にオススメ</a:t>
            </a:r>
            <a:endParaRPr lang="ja-JP" altLang="en-US" b="0" dirty="0" smtClean="0"/>
          </a:p>
          <a:p>
            <a:pPr rtl="0"/>
            <a:r>
              <a:rPr kumimoji="1" lang="ja-JP" altLang="en-US" sz="1200" b="0" i="0" u="none" strike="noStrike" kern="1200" dirty="0" smtClean="0">
                <a:solidFill>
                  <a:schemeClr val="tx1"/>
                </a:solidFill>
                <a:latin typeface="+mn-lt"/>
                <a:ea typeface="+mn-ea"/>
                <a:cs typeface="+mn-cs"/>
              </a:rPr>
              <a:t>　　例１）いつもの教室型で始めて、ワークを行うときにワーク用の座席にする</a:t>
            </a:r>
            <a:endParaRPr lang="ja-JP" altLang="en-US" b="0" dirty="0" smtClean="0"/>
          </a:p>
          <a:p>
            <a:pPr rtl="0"/>
            <a:r>
              <a:rPr kumimoji="1" lang="ja-JP" altLang="en-US" sz="1200" b="0" i="0" u="none" strike="noStrike" kern="1200" dirty="0" smtClean="0">
                <a:solidFill>
                  <a:schemeClr val="tx1"/>
                </a:solidFill>
                <a:latin typeface="+mn-lt"/>
                <a:ea typeface="+mn-ea"/>
                <a:cs typeface="+mn-cs"/>
              </a:rPr>
              <a:t>　　例２）最初からワーク用の席にしておく</a:t>
            </a:r>
            <a:endParaRPr lang="ja-JP" altLang="en-US" b="0" dirty="0" smtClean="0"/>
          </a:p>
          <a:p>
            <a:pPr rtl="0"/>
            <a:r>
              <a:rPr lang="ja-JP" altLang="en-US" b="0" dirty="0" smtClean="0"/>
              <a:t/>
            </a:r>
            <a:br>
              <a:rPr lang="ja-JP" altLang="en-US" b="0" dirty="0" smtClean="0"/>
            </a:br>
            <a:r>
              <a:rPr kumimoji="1" lang="ja-JP" altLang="en-US" sz="1200" b="0" i="0" u="none" strike="noStrike" kern="1200" dirty="0" smtClean="0">
                <a:solidFill>
                  <a:schemeClr val="tx1"/>
                </a:solidFill>
                <a:latin typeface="+mn-lt"/>
                <a:ea typeface="+mn-ea"/>
                <a:cs typeface="+mn-cs"/>
              </a:rPr>
              <a:t>　　</a:t>
            </a:r>
            <a:r>
              <a:rPr kumimoji="1" lang="en-US" altLang="ja-JP" sz="1200" b="0" i="0" u="none" strike="noStrike" kern="1200" dirty="0" smtClean="0">
                <a:solidFill>
                  <a:schemeClr val="tx1"/>
                </a:solidFill>
                <a:latin typeface="+mn-lt"/>
                <a:ea typeface="+mn-ea"/>
                <a:cs typeface="+mn-cs"/>
              </a:rPr>
              <a:t>※</a:t>
            </a:r>
            <a:r>
              <a:rPr kumimoji="1" lang="ja-JP" altLang="en-US" sz="1200" b="0" i="0" u="none" strike="noStrike" kern="1200" dirty="0" smtClean="0">
                <a:solidFill>
                  <a:schemeClr val="tx1"/>
                </a:solidFill>
                <a:latin typeface="+mn-lt"/>
                <a:ea typeface="+mn-ea"/>
                <a:cs typeface="+mn-cs"/>
              </a:rPr>
              <a:t>ワークを行う場合、どういったメンバーで組むのかもあらかじめ決めておくと</a:t>
            </a:r>
            <a:endParaRPr lang="ja-JP" altLang="en-US" b="0" dirty="0" smtClean="0"/>
          </a:p>
          <a:p>
            <a:pPr rtl="0"/>
            <a:r>
              <a:rPr kumimoji="1" lang="ja-JP" altLang="en-US" sz="1200" b="0" i="0" u="none" strike="noStrike" kern="1200" dirty="0" smtClean="0">
                <a:solidFill>
                  <a:schemeClr val="tx1"/>
                </a:solidFill>
                <a:latin typeface="+mn-lt"/>
                <a:ea typeface="+mn-ea"/>
                <a:cs typeface="+mn-cs"/>
              </a:rPr>
              <a:t>　　　 授業運営がしやすくなります</a:t>
            </a:r>
            <a:endParaRPr lang="ja-JP" altLang="en-US" b="0" dirty="0" smtClean="0"/>
          </a:p>
          <a:p>
            <a:pPr rtl="0"/>
            <a:r>
              <a:rPr kumimoji="1" lang="ja-JP" altLang="en-US" sz="1200" b="0" i="0" u="none" strike="noStrike" kern="1200" dirty="0" smtClean="0">
                <a:solidFill>
                  <a:schemeClr val="tx1"/>
                </a:solidFill>
                <a:latin typeface="+mn-lt"/>
                <a:ea typeface="+mn-ea"/>
                <a:cs typeface="+mn-cs"/>
              </a:rPr>
              <a:t>　　　 例）教室型の席の近所の人同士、掃除の班、出席番号順　など</a:t>
            </a:r>
            <a:endParaRPr lang="ja-JP" altLang="en-US" b="0" dirty="0" smtClean="0"/>
          </a:p>
          <a:p>
            <a:pPr rtl="0"/>
            <a:r>
              <a:rPr lang="ja-JP" altLang="en-US" b="0" dirty="0" smtClean="0"/>
              <a:t/>
            </a:r>
            <a:br>
              <a:rPr lang="ja-JP" altLang="en-US" b="0" dirty="0" smtClean="0"/>
            </a:br>
            <a:r>
              <a:rPr kumimoji="1" lang="ja-JP" altLang="en-US" sz="1200" b="0" i="0" u="none" strike="noStrike" kern="1200" dirty="0" smtClean="0">
                <a:solidFill>
                  <a:schemeClr val="tx1"/>
                </a:solidFill>
                <a:latin typeface="+mn-lt"/>
                <a:ea typeface="+mn-ea"/>
                <a:cs typeface="+mn-cs"/>
              </a:rPr>
              <a:t>　　▼ベテラン授業者にオススメ</a:t>
            </a:r>
            <a:endParaRPr lang="ja-JP" altLang="en-US" b="0" dirty="0" smtClean="0"/>
          </a:p>
          <a:p>
            <a:pPr rtl="0"/>
            <a:r>
              <a:rPr kumimoji="1" lang="ja-JP" altLang="en-US" sz="1200" b="0" i="0" u="none" strike="noStrike" kern="1200" dirty="0" smtClean="0">
                <a:solidFill>
                  <a:schemeClr val="tx1"/>
                </a:solidFill>
                <a:latin typeface="+mn-lt"/>
                <a:ea typeface="+mn-ea"/>
                <a:cs typeface="+mn-cs"/>
              </a:rPr>
              <a:t>　　例１）最初からワーク用の席にする</a:t>
            </a:r>
            <a:endParaRPr lang="ja-JP" altLang="en-US" b="0" dirty="0" smtClean="0"/>
          </a:p>
          <a:p>
            <a:pPr rtl="0"/>
            <a:r>
              <a:rPr kumimoji="1" lang="ja-JP" altLang="en-US" sz="1200" b="0" i="0" u="none" strike="noStrike" kern="1200" dirty="0" smtClean="0">
                <a:solidFill>
                  <a:schemeClr val="tx1"/>
                </a:solidFill>
                <a:latin typeface="+mn-lt"/>
                <a:ea typeface="+mn-ea"/>
                <a:cs typeface="+mn-cs"/>
              </a:rPr>
              <a:t>　　休み時間中に席を作っておくように指示しておくと、効率がよくなります</a:t>
            </a:r>
            <a:endParaRPr lang="ja-JP" altLang="en-US" b="0" dirty="0" smtClean="0"/>
          </a:p>
          <a:p>
            <a:pPr rtl="0"/>
            <a:r>
              <a:rPr lang="ja-JP" altLang="en-US" b="0" dirty="0" smtClean="0"/>
              <a:t/>
            </a:r>
            <a:br>
              <a:rPr lang="ja-JP" altLang="en-US" b="0" dirty="0" smtClean="0"/>
            </a:br>
            <a:r>
              <a:rPr kumimoji="1" lang="ja-JP" altLang="en-US" sz="1200" b="0" i="0" u="none" strike="noStrike" kern="1200" dirty="0" smtClean="0">
                <a:solidFill>
                  <a:schemeClr val="tx1"/>
                </a:solidFill>
                <a:latin typeface="+mn-lt"/>
                <a:ea typeface="+mn-ea"/>
                <a:cs typeface="+mn-cs"/>
              </a:rPr>
              <a:t>　　</a:t>
            </a:r>
            <a:r>
              <a:rPr kumimoji="1" lang="en-US" altLang="ja-JP" sz="1200" b="0" i="0" u="none" strike="noStrike" kern="1200" dirty="0" smtClean="0">
                <a:solidFill>
                  <a:schemeClr val="tx1"/>
                </a:solidFill>
                <a:latin typeface="+mn-lt"/>
                <a:ea typeface="+mn-ea"/>
                <a:cs typeface="+mn-cs"/>
              </a:rPr>
              <a:t>※</a:t>
            </a:r>
            <a:r>
              <a:rPr kumimoji="1" lang="ja-JP" altLang="en-US" sz="1200" b="0" i="0" u="none" strike="noStrike" kern="1200" dirty="0" smtClean="0">
                <a:solidFill>
                  <a:schemeClr val="tx1"/>
                </a:solidFill>
                <a:latin typeface="+mn-lt"/>
                <a:ea typeface="+mn-ea"/>
                <a:cs typeface="+mn-cs"/>
              </a:rPr>
              <a:t>最初のうちは授業が始まってから</a:t>
            </a:r>
            <a:endParaRPr lang="ja-JP" altLang="en-US" b="0" dirty="0" smtClean="0"/>
          </a:p>
          <a:p>
            <a:pPr rtl="0"/>
            <a:r>
              <a:rPr kumimoji="1" lang="ja-JP" altLang="en-US" sz="1200" b="0" i="0" u="none" strike="noStrike" kern="1200" dirty="0" smtClean="0">
                <a:solidFill>
                  <a:schemeClr val="tx1"/>
                </a:solidFill>
                <a:latin typeface="+mn-lt"/>
                <a:ea typeface="+mn-ea"/>
                <a:cs typeface="+mn-cs"/>
              </a:rPr>
              <a:t>　　　　ワーク用の席を作るよう指示することをおすすめします</a:t>
            </a:r>
            <a:endParaRPr lang="ja-JP" altLang="en-US" b="0" dirty="0" smtClean="0"/>
          </a:p>
          <a:p>
            <a:pPr rtl="0"/>
            <a:r>
              <a:rPr lang="ja-JP" altLang="en-US" b="0" dirty="0" smtClean="0"/>
              <a:t/>
            </a:r>
            <a:br>
              <a:rPr lang="ja-JP" altLang="en-US" b="0" dirty="0" smtClean="0"/>
            </a:br>
            <a:r>
              <a:rPr kumimoji="1" lang="ja-JP" altLang="en-US" sz="1200" b="0" i="0" u="none" strike="noStrike" kern="1200" dirty="0" smtClean="0">
                <a:solidFill>
                  <a:schemeClr val="tx1"/>
                </a:solidFill>
                <a:latin typeface="+mn-lt"/>
                <a:ea typeface="+mn-ea"/>
                <a:cs typeface="+mn-cs"/>
              </a:rPr>
              <a:t>　　</a:t>
            </a:r>
            <a:r>
              <a:rPr kumimoji="1" lang="en-US" altLang="ja-JP" sz="1200" b="0" i="0" u="none" strike="noStrike" kern="1200" dirty="0" smtClean="0">
                <a:solidFill>
                  <a:schemeClr val="tx1"/>
                </a:solidFill>
                <a:latin typeface="+mn-lt"/>
                <a:ea typeface="+mn-ea"/>
                <a:cs typeface="+mn-cs"/>
              </a:rPr>
              <a:t>※</a:t>
            </a:r>
            <a:r>
              <a:rPr kumimoji="1" lang="ja-JP" altLang="en-US" sz="1200" b="0" i="0" u="none" strike="noStrike" kern="1200" dirty="0" smtClean="0">
                <a:solidFill>
                  <a:schemeClr val="tx1"/>
                </a:solidFill>
                <a:latin typeface="+mn-lt"/>
                <a:ea typeface="+mn-ea"/>
                <a:cs typeface="+mn-cs"/>
              </a:rPr>
              <a:t>グループワークについて</a:t>
            </a:r>
            <a:endParaRPr lang="ja-JP" altLang="en-US" b="0" dirty="0" smtClean="0"/>
          </a:p>
          <a:p>
            <a:pPr rtl="0"/>
            <a:r>
              <a:rPr kumimoji="1" lang="ja-JP" altLang="en-US" sz="1200" b="0" i="0" u="none" strike="noStrike" kern="1200" dirty="0" smtClean="0">
                <a:solidFill>
                  <a:schemeClr val="tx1"/>
                </a:solidFill>
                <a:latin typeface="+mn-lt"/>
                <a:ea typeface="+mn-ea"/>
                <a:cs typeface="+mn-cs"/>
              </a:rPr>
              <a:t>　　　慣れていない生徒達には、授業者からある程度指示を出してください</a:t>
            </a:r>
            <a:endParaRPr lang="ja-JP" altLang="en-US" b="0" dirty="0" smtClean="0"/>
          </a:p>
          <a:p>
            <a:pPr rtl="0"/>
            <a:r>
              <a:rPr kumimoji="1" lang="ja-JP" altLang="en-US" sz="1200" b="0" i="0" u="none" strike="noStrike" kern="1200" dirty="0" smtClean="0">
                <a:solidFill>
                  <a:schemeClr val="tx1"/>
                </a:solidFill>
                <a:latin typeface="+mn-lt"/>
                <a:ea typeface="+mn-ea"/>
                <a:cs typeface="+mn-cs"/>
              </a:rPr>
              <a:t>　　　授業を重ねていくなかで、「休み時間にグループ席にしておいてね」と</a:t>
            </a:r>
            <a:endParaRPr lang="ja-JP" altLang="en-US" b="0" dirty="0" smtClean="0"/>
          </a:p>
          <a:p>
            <a:pPr rtl="0"/>
            <a:r>
              <a:rPr kumimoji="1" lang="ja-JP" altLang="en-US" sz="1200" b="0" i="0" u="none" strike="noStrike" kern="1200" dirty="0" smtClean="0">
                <a:solidFill>
                  <a:schemeClr val="tx1"/>
                </a:solidFill>
                <a:latin typeface="+mn-lt"/>
                <a:ea typeface="+mn-ea"/>
                <a:cs typeface="+mn-cs"/>
              </a:rPr>
              <a:t>　　　伝えてことで、徐々に生徒達が授業者の指示を</a:t>
            </a:r>
            <a:endParaRPr lang="ja-JP" altLang="en-US" b="0" dirty="0" smtClean="0"/>
          </a:p>
          <a:p>
            <a:pPr rtl="0"/>
            <a:r>
              <a:rPr kumimoji="1" lang="ja-JP" altLang="en-US" sz="1200" b="0" i="0" u="none" strike="noStrike" kern="1200" dirty="0" smtClean="0">
                <a:solidFill>
                  <a:schemeClr val="tx1"/>
                </a:solidFill>
                <a:latin typeface="+mn-lt"/>
                <a:ea typeface="+mn-ea"/>
                <a:cs typeface="+mn-cs"/>
              </a:rPr>
              <a:t>　　　受けずに主体的に動けるようになります</a:t>
            </a:r>
            <a:endParaRPr lang="ja-JP" altLang="en-US" b="0" dirty="0" smtClean="0"/>
          </a:p>
          <a:p>
            <a:pPr rtl="0"/>
            <a:r>
              <a:rPr kumimoji="1" lang="ja-JP" altLang="en-US" sz="1200" b="0" i="0" u="none" strike="noStrike" kern="1200" dirty="0" smtClean="0">
                <a:solidFill>
                  <a:schemeClr val="tx1"/>
                </a:solidFill>
                <a:latin typeface="+mn-lt"/>
                <a:ea typeface="+mn-ea"/>
                <a:cs typeface="+mn-cs"/>
              </a:rPr>
              <a:t>　　　そうすることで、生徒の主体的な学びや協働的な学びを促進することが</a:t>
            </a:r>
            <a:endParaRPr lang="ja-JP" altLang="en-US" b="0" dirty="0" smtClean="0"/>
          </a:p>
          <a:p>
            <a:pPr rtl="0"/>
            <a:r>
              <a:rPr kumimoji="1" lang="ja-JP" altLang="en-US" sz="1200" b="0" i="0" u="none" strike="noStrike" kern="1200" dirty="0" smtClean="0">
                <a:solidFill>
                  <a:schemeClr val="tx1"/>
                </a:solidFill>
                <a:latin typeface="+mn-lt"/>
                <a:ea typeface="+mn-ea"/>
                <a:cs typeface="+mn-cs"/>
              </a:rPr>
              <a:t>　　　できます</a:t>
            </a:r>
            <a:endParaRPr lang="ja-JP" altLang="en-US" b="0" dirty="0" smtClean="0"/>
          </a:p>
          <a:p>
            <a:r>
              <a:rPr lang="ja-JP" altLang="en-US" b="0" dirty="0" smtClean="0"/>
              <a:t/>
            </a:r>
            <a:br>
              <a:rPr lang="ja-JP" altLang="en-US" b="0" dirty="0" smtClean="0"/>
            </a:br>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kumimoji="1" lang="ja-JP" altLang="en-US" sz="1200" b="0" i="0" u="none" strike="noStrike" kern="1200" dirty="0" smtClean="0">
                <a:solidFill>
                  <a:schemeClr val="tx1"/>
                </a:solidFill>
                <a:latin typeface="+mn-lt"/>
                <a:ea typeface="+mn-ea"/>
                <a:cs typeface="+mn-cs"/>
              </a:rPr>
              <a:t>１．スライドを提示し、内容を読み上げる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実際に高校生が行ったことを紹介し、ポジティブな感想を紹介します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近くの学校の事例があればそちらも紹介すると生徒にとってより身近な事例となります</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「味を感じるメカニズムを知りたい、とします。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視覚と嗅覚で味を感じているのではないかと仮説を立てました。</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目隠しして味を判別できるか、目隠しと鼻をつまんで</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味を判別できるか実験し、仮説を検証しました。</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生徒からは</a:t>
            </a:r>
            <a:endParaRPr kumimoji="1" lang="en-US" altLang="ja-JP" sz="1200" b="0" i="0" u="none" strike="noStrike" kern="1200" dirty="0" smtClean="0">
              <a:solidFill>
                <a:schemeClr val="tx1"/>
              </a:solidFill>
              <a:latin typeface="+mn-lt"/>
              <a:ea typeface="+mn-ea"/>
              <a:cs typeface="+mn-cs"/>
            </a:endParaRPr>
          </a:p>
          <a:p>
            <a:r>
              <a:rPr kumimoji="1" lang="ja-JP" altLang="en-US" sz="1200" b="0" i="0" u="none" strike="noStrike" kern="1200" dirty="0" smtClean="0">
                <a:solidFill>
                  <a:schemeClr val="tx1"/>
                </a:solidFill>
                <a:latin typeface="+mn-lt"/>
                <a:ea typeface="+mn-ea"/>
                <a:cs typeface="+mn-cs"/>
              </a:rPr>
              <a:t>　</a:t>
            </a:r>
            <a:r>
              <a:rPr lang="ja-JP" altLang="en-US" dirty="0" smtClean="0"/>
              <a:t>・視覚と嗅覚でどのように味を感じているか？（知りたいことを実験し確認できた）</a:t>
            </a:r>
          </a:p>
          <a:p>
            <a:r>
              <a:rPr lang="ja-JP" altLang="en-US" dirty="0" smtClean="0"/>
              <a:t>　・発表を聞いた下級生が</a:t>
            </a:r>
            <a:r>
              <a:rPr lang="ja-JP" altLang="en-US" dirty="0" smtClean="0">
                <a:solidFill>
                  <a:srgbClr val="FF0000"/>
                </a:solidFill>
              </a:rPr>
              <a:t>同じような実験をしていてうれしい（</a:t>
            </a:r>
            <a:r>
              <a:rPr lang="ja-JP" altLang="en-US" dirty="0" smtClean="0"/>
              <a:t>達成感・認められる）</a:t>
            </a:r>
          </a:p>
          <a:p>
            <a:r>
              <a:rPr lang="ja-JP" altLang="en-US" dirty="0" smtClean="0"/>
              <a:t>　・年代別や国別で違うか？など</a:t>
            </a:r>
            <a:r>
              <a:rPr lang="ja-JP" altLang="en-US" dirty="0" smtClean="0">
                <a:solidFill>
                  <a:srgbClr val="FF0000"/>
                </a:solidFill>
              </a:rPr>
              <a:t>更なる興味を持った</a:t>
            </a:r>
            <a:r>
              <a:rPr lang="ja-JP" altLang="en-US" dirty="0" smtClean="0"/>
              <a:t>（成長）</a:t>
            </a:r>
          </a:p>
          <a:p>
            <a:r>
              <a:rPr lang="ja-JP" altLang="en-US" dirty="0" smtClean="0"/>
              <a:t>　という感想が出ました」</a:t>
            </a:r>
            <a:endParaRPr lang="ja-JP" altLang="en-US" b="0" dirty="0" smtClean="0"/>
          </a:p>
          <a:p>
            <a:r>
              <a:rPr lang="ja-JP" altLang="en-US" dirty="0" smtClean="0"/>
              <a:t/>
            </a:r>
            <a:br>
              <a:rPr lang="ja-JP" altLang="en-US" dirty="0" smtClean="0"/>
            </a:b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kumimoji="1" lang="ja-JP" altLang="en-US" sz="1200" b="0" i="0" u="none" strike="noStrike" kern="1200" dirty="0" smtClean="0">
                <a:solidFill>
                  <a:schemeClr val="tx1"/>
                </a:solidFill>
                <a:latin typeface="+mn-lt"/>
                <a:ea typeface="+mn-ea"/>
                <a:cs typeface="+mn-cs"/>
              </a:rPr>
              <a:t>１．スライドを提示し、内容を読み上げる　</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自分たちの意見やアイデアで社会に変化を起こしたり</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誰かを助けることができるとわかると自己有用感が高まり</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生徒は主体的になります</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学校で学んだことを生かし、身の周りや社会によい影響を</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与えることができる活動であると伝えます</a:t>
            </a:r>
            <a:endParaRPr kumimoji="1" lang="en-US" altLang="ja-JP" sz="1200" b="0" i="0" u="none" strike="noStrike" kern="1200" dirty="0" smtClean="0">
              <a:solidFill>
                <a:schemeClr val="tx1"/>
              </a:solidFill>
              <a:latin typeface="+mn-lt"/>
              <a:ea typeface="+mn-ea"/>
              <a:cs typeface="+mn-cs"/>
            </a:endParaRPr>
          </a:p>
          <a:p>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「探究活動とは、知りたいことを突き詰めたり、自分たちの意見やアイデアで社会に変化を起こす事といっても良いと思います。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これは社会人が行っている仕事と同じことです。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仕事とは会社</a:t>
            </a:r>
            <a:r>
              <a:rPr kumimoji="1" lang="ja-JP" altLang="en-US" sz="1200" b="0" i="0" u="none" strike="noStrike" kern="1200" dirty="0" smtClean="0">
                <a:solidFill>
                  <a:schemeClr val="tx1"/>
                </a:solidFill>
                <a:latin typeface="+mn-lt"/>
                <a:ea typeface="+mn-ea"/>
                <a:cs typeface="+mn-cs"/>
              </a:rPr>
              <a:t>や個人の意見・アイデア・学んだことを生かして人や社会の課題を解決する</a:t>
            </a:r>
            <a:r>
              <a:rPr kumimoji="1" lang="ja-JP" altLang="en-US" sz="1200" b="0" i="0" u="none" strike="noStrike" kern="1200" dirty="0" smtClean="0">
                <a:solidFill>
                  <a:schemeClr val="tx1"/>
                </a:solidFill>
                <a:latin typeface="+mn-lt"/>
                <a:ea typeface="+mn-ea"/>
                <a:cs typeface="+mn-cs"/>
              </a:rPr>
              <a:t>ことで、困っている人を助けることにつながります。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皆さんがこれから取り組む探究活動は</a:t>
            </a:r>
            <a:r>
              <a:rPr kumimoji="1" lang="ja-JP" altLang="en-US" sz="1200" b="0" i="0" u="none" strike="noStrike" kern="1200" dirty="0" smtClean="0">
                <a:solidFill>
                  <a:schemeClr val="tx1"/>
                </a:solidFill>
                <a:latin typeface="+mn-lt"/>
                <a:ea typeface="+mn-ea"/>
                <a:cs typeface="+mn-cs"/>
              </a:rPr>
              <a:t>社会に出たときに生かすことができる学習です」</a:t>
            </a:r>
            <a:endParaRPr lang="ja-JP" altLang="en-US" b="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１．スライドを提示し、内容を読み上げる　</a:t>
            </a:r>
            <a:endParaRPr kumimoji="1" lang="en-US" altLang="ja-JP" sz="1200" b="0" i="0" u="none" strike="noStrike" kern="1200" dirty="0" smtClean="0">
              <a:solidFill>
                <a:schemeClr val="tx1"/>
              </a:solidFill>
              <a:latin typeface="+mn-lt"/>
              <a:ea typeface="+mn-ea"/>
              <a:cs typeface="+mn-cs"/>
            </a:endParaRPr>
          </a:p>
          <a:p>
            <a:r>
              <a:rPr kumimoji="1" lang="ja-JP" altLang="en-US" dirty="0" smtClean="0"/>
              <a:t>　　会社に出て役立つだけでなく、学校生活でも生かせる場面があることをつたえます</a:t>
            </a:r>
            <a:endParaRPr kumimoji="1" lang="en-US" altLang="ja-JP" dirty="0" smtClean="0"/>
          </a:p>
          <a:p>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「探究は社会</a:t>
            </a:r>
            <a:r>
              <a:rPr kumimoji="1" lang="ja-JP" altLang="en-US" sz="1200" b="0" i="0" u="none" strike="noStrike" kern="1200" dirty="0" smtClean="0">
                <a:solidFill>
                  <a:schemeClr val="tx1"/>
                </a:solidFill>
                <a:latin typeface="+mn-lt"/>
                <a:ea typeface="+mn-ea"/>
                <a:cs typeface="+mn-cs"/>
              </a:rPr>
              <a:t>に出てからしか</a:t>
            </a:r>
            <a:r>
              <a:rPr kumimoji="1" lang="ja-JP" altLang="en-US" sz="1200" b="0" i="0" u="none" strike="noStrike" kern="1200" dirty="0" smtClean="0">
                <a:solidFill>
                  <a:schemeClr val="tx1"/>
                </a:solidFill>
                <a:latin typeface="+mn-lt"/>
                <a:ea typeface="+mn-ea"/>
                <a:cs typeface="+mn-cs"/>
              </a:rPr>
              <a:t>役に立たない、そんなことはありません</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仮説をたててそれを確かめ、振り返り、次につなげるというプロセスや考え方が大事で</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そのことは学校</a:t>
            </a:r>
            <a:r>
              <a:rPr kumimoji="1" lang="ja-JP" altLang="en-US" sz="1200" b="0" i="0" u="none" strike="noStrike" kern="1200" dirty="0" smtClean="0">
                <a:solidFill>
                  <a:schemeClr val="tx1"/>
                </a:solidFill>
                <a:latin typeface="+mn-lt"/>
                <a:ea typeface="+mn-ea"/>
                <a:cs typeface="+mn-cs"/>
              </a:rPr>
              <a:t>生活でも大いに役に</a:t>
            </a:r>
            <a:r>
              <a:rPr kumimoji="1" lang="ja-JP" altLang="en-US" sz="1200" b="0" i="0" u="none" strike="noStrike" kern="1200" dirty="0" smtClean="0">
                <a:solidFill>
                  <a:schemeClr val="tx1"/>
                </a:solidFill>
                <a:latin typeface="+mn-lt"/>
                <a:ea typeface="+mn-ea"/>
                <a:cs typeface="+mn-cs"/>
              </a:rPr>
              <a:t>立ちます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部活動の</a:t>
            </a:r>
            <a:r>
              <a:rPr kumimoji="1" lang="ja-JP" altLang="en-US" sz="1200" b="0" i="0" u="none" strike="noStrike" kern="1200" dirty="0" smtClean="0">
                <a:solidFill>
                  <a:schemeClr val="tx1"/>
                </a:solidFill>
                <a:latin typeface="+mn-lt"/>
                <a:ea typeface="+mn-ea"/>
                <a:cs typeface="+mn-cs"/>
              </a:rPr>
              <a:t>場面では</a:t>
            </a:r>
            <a:endParaRPr kumimoji="1" lang="en-US" altLang="ja-JP" sz="1200" b="0" i="0" u="none" strike="noStrike" kern="1200" dirty="0" smtClean="0">
              <a:solidFill>
                <a:schemeClr val="tx1"/>
              </a:solidFill>
              <a:latin typeface="+mn-lt"/>
              <a:ea typeface="+mn-ea"/>
              <a:cs typeface="+mn-cs"/>
            </a:endParaRPr>
          </a:p>
          <a:p>
            <a:pPr>
              <a:spcBef>
                <a:spcPts val="1600"/>
              </a:spcBef>
            </a:pPr>
            <a:r>
              <a:rPr kumimoji="1" lang="ja-JP" altLang="en-US" sz="1200" b="0" i="0" u="none" strike="noStrike" kern="1200" dirty="0" smtClean="0">
                <a:solidFill>
                  <a:schemeClr val="tx1"/>
                </a:solidFill>
                <a:latin typeface="+mn-lt"/>
                <a:ea typeface="+mn-ea"/>
                <a:cs typeface="+mn-cs"/>
              </a:rPr>
              <a:t>　　</a:t>
            </a:r>
            <a:r>
              <a:rPr lang="ja-JP" altLang="en-US" sz="1200" dirty="0" smtClean="0"/>
              <a:t>・練習メニューを変えたら良くなるかも？</a:t>
            </a:r>
          </a:p>
          <a:p>
            <a:pPr>
              <a:spcBef>
                <a:spcPts val="1600"/>
              </a:spcBef>
            </a:pPr>
            <a:r>
              <a:rPr lang="ja-JP" altLang="en-US" sz="1200" dirty="0" smtClean="0"/>
              <a:t>　　・長所</a:t>
            </a:r>
            <a:r>
              <a:rPr lang="en-US" altLang="ja-JP" sz="1200" dirty="0" smtClean="0"/>
              <a:t>(</a:t>
            </a:r>
            <a:r>
              <a:rPr lang="ja-JP" altLang="en-US" sz="1200" dirty="0" smtClean="0"/>
              <a:t>短所</a:t>
            </a:r>
            <a:r>
              <a:rPr lang="en-US" altLang="ja-JP" sz="1200" dirty="0" smtClean="0"/>
              <a:t>)</a:t>
            </a:r>
            <a:r>
              <a:rPr lang="ja-JP" altLang="en-US" sz="1200" dirty="0" smtClean="0"/>
              <a:t>を伸ばす練習を考える</a:t>
            </a:r>
          </a:p>
          <a:p>
            <a:pPr>
              <a:spcBef>
                <a:spcPts val="1600"/>
              </a:spcBef>
            </a:pPr>
            <a:r>
              <a:rPr lang="ja-JP" altLang="en-US" sz="1200" dirty="0" smtClean="0"/>
              <a:t>　　・課題点を出し合って皆で改善する</a:t>
            </a:r>
            <a:endParaRPr lang="en-US" altLang="ja-JP" sz="1200" dirty="0" smtClean="0"/>
          </a:p>
          <a:p>
            <a:pPr>
              <a:spcBef>
                <a:spcPts val="1600"/>
              </a:spcBef>
            </a:pPr>
            <a:r>
              <a:rPr kumimoji="1" lang="ja-JP" altLang="en-US" sz="1200" b="0" i="0" u="none" strike="noStrike" kern="1200" dirty="0" smtClean="0">
                <a:solidFill>
                  <a:schemeClr val="tx1"/>
                </a:solidFill>
                <a:latin typeface="+mn-lt"/>
                <a:ea typeface="+mn-ea"/>
                <a:cs typeface="+mn-cs"/>
              </a:rPr>
              <a:t>　　　これらは探究と近い活動なのでよりよくできるようになるでしょう」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１．スライドを提示し、内容を読み上げる　</a:t>
            </a:r>
            <a:endParaRPr kumimoji="1" lang="en-US" altLang="ja-JP" sz="1200" b="0" i="0" u="none" strike="noStrike" kern="1200" dirty="0" smtClean="0">
              <a:solidFill>
                <a:schemeClr val="tx1"/>
              </a:solidFill>
              <a:latin typeface="+mn-lt"/>
              <a:ea typeface="+mn-ea"/>
              <a:cs typeface="+mn-cs"/>
            </a:endParaRPr>
          </a:p>
          <a:p>
            <a:r>
              <a:rPr kumimoji="1" lang="ja-JP" altLang="en-US" dirty="0" smtClean="0"/>
              <a:t>　　会社に出て役立つだけでなく、学校生活でも生かせる場面があることをつたえます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「テスト勉強</a:t>
            </a:r>
            <a:r>
              <a:rPr kumimoji="1" lang="ja-JP" altLang="en-US" sz="1200" b="0" i="0" u="none" strike="noStrike" kern="1200" dirty="0" smtClean="0">
                <a:solidFill>
                  <a:schemeClr val="tx1"/>
                </a:solidFill>
                <a:latin typeface="+mn-lt"/>
                <a:ea typeface="+mn-ea"/>
                <a:cs typeface="+mn-cs"/>
              </a:rPr>
              <a:t>の場面では</a:t>
            </a:r>
            <a:endParaRPr kumimoji="1" lang="en-US" altLang="ja-JP" sz="1200" b="0" i="0" u="none" strike="noStrike" kern="1200" dirty="0" smtClean="0">
              <a:solidFill>
                <a:schemeClr val="tx1"/>
              </a:solidFill>
              <a:latin typeface="+mn-lt"/>
              <a:ea typeface="+mn-ea"/>
              <a:cs typeface="+mn-cs"/>
            </a:endParaRPr>
          </a:p>
          <a:p>
            <a:pPr fontAlgn="base">
              <a:lnSpc>
                <a:spcPct val="150000"/>
              </a:lnSpc>
            </a:pPr>
            <a:r>
              <a:rPr kumimoji="1" lang="ja-JP" altLang="en-US" sz="1200" b="0" i="0" u="none" strike="noStrike" kern="1200" dirty="0" smtClean="0">
                <a:solidFill>
                  <a:schemeClr val="tx1"/>
                </a:solidFill>
                <a:latin typeface="+mn-lt"/>
                <a:ea typeface="+mn-ea"/>
                <a:cs typeface="+mn-cs"/>
              </a:rPr>
              <a:t>　</a:t>
            </a:r>
            <a:r>
              <a:rPr lang="ja-JP" altLang="en-US" sz="1200" dirty="0" smtClean="0">
                <a:latin typeface="メイリオ" pitchFamily="50" charset="-128"/>
                <a:ea typeface="メイリオ" pitchFamily="50" charset="-128"/>
                <a:cs typeface="メイリオ" pitchFamily="50" charset="-128"/>
              </a:rPr>
              <a:t>・前回の反省を生かして</a:t>
            </a:r>
            <a:r>
              <a:rPr lang="ja-JP" altLang="en-US" sz="1200" dirty="0" smtClean="0">
                <a:latin typeface="メイリオ" pitchFamily="50" charset="-128"/>
                <a:ea typeface="メイリオ" pitchFamily="50" charset="-128"/>
                <a:cs typeface="メイリオ" pitchFamily="50" charset="-128"/>
              </a:rPr>
              <a:t>計画をする</a:t>
            </a:r>
            <a:endParaRPr lang="en-US" altLang="ja-JP" sz="1200" dirty="0" smtClean="0">
              <a:latin typeface="メイリオ" pitchFamily="50" charset="-128"/>
              <a:ea typeface="メイリオ" pitchFamily="50" charset="-128"/>
              <a:cs typeface="メイリオ" pitchFamily="50" charset="-128"/>
            </a:endParaRPr>
          </a:p>
          <a:p>
            <a:pPr marL="828000" indent="-828000" fontAlgn="base">
              <a:lnSpc>
                <a:spcPct val="150000"/>
              </a:lnSpc>
            </a:pPr>
            <a:r>
              <a:rPr lang="ja-JP" altLang="en-US" sz="1200" dirty="0" smtClean="0">
                <a:latin typeface="メイリオ" pitchFamily="50" charset="-128"/>
                <a:ea typeface="メイリオ" pitchFamily="50" charset="-128"/>
                <a:cs typeface="メイリオ" pitchFamily="50" charset="-128"/>
              </a:rPr>
              <a:t>　・授業で分からなかったところを集中的に</a:t>
            </a:r>
            <a:r>
              <a:rPr lang="ja-JP" altLang="en-US" sz="1200" dirty="0" smtClean="0">
                <a:latin typeface="メイリオ" pitchFamily="50" charset="-128"/>
                <a:ea typeface="メイリオ" pitchFamily="50" charset="-128"/>
                <a:cs typeface="メイリオ" pitchFamily="50" charset="-128"/>
              </a:rPr>
              <a:t>勉強する</a:t>
            </a:r>
            <a:endParaRPr kumimoji="1" lang="ja-JP" altLang="en-US" sz="1200" dirty="0" smtClean="0"/>
          </a:p>
          <a:p>
            <a:pPr>
              <a:spcBef>
                <a:spcPts val="1600"/>
              </a:spcBef>
            </a:pPr>
            <a:r>
              <a:rPr kumimoji="1" lang="ja-JP" altLang="en-US" sz="1200" b="0" i="0" u="none" strike="noStrike" kern="1200" dirty="0" smtClean="0">
                <a:solidFill>
                  <a:schemeClr val="tx1"/>
                </a:solidFill>
                <a:latin typeface="+mn-lt"/>
                <a:ea typeface="+mn-ea"/>
                <a:cs typeface="+mn-cs"/>
              </a:rPr>
              <a:t>　　これらも探究と近い活動なのでよりよくできるようになるでしょう」</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１．スライドを提示し、内容を読み上げる　</a:t>
            </a:r>
            <a:endParaRPr kumimoji="1" lang="en-US" altLang="ja-JP" sz="1200" b="0" i="0" u="none" strike="noStrike" kern="1200" dirty="0" smtClean="0">
              <a:solidFill>
                <a:schemeClr val="tx1"/>
              </a:solidFill>
              <a:latin typeface="+mn-lt"/>
              <a:ea typeface="+mn-ea"/>
              <a:cs typeface="+mn-cs"/>
            </a:endParaRPr>
          </a:p>
          <a:p>
            <a:r>
              <a:rPr kumimoji="1" lang="ja-JP" altLang="en-US" dirty="0" smtClean="0"/>
              <a:t>　　探究とは、のまとめをします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「まとめると探究とは</a:t>
            </a:r>
            <a:endParaRPr kumimoji="1" lang="en-US" altLang="ja-JP" sz="1200" b="0" i="0" u="none" strike="noStrike" kern="1200" dirty="0" smtClean="0">
              <a:solidFill>
                <a:schemeClr val="tx1"/>
              </a:solidFill>
              <a:latin typeface="+mn-lt"/>
              <a:ea typeface="+mn-ea"/>
              <a:cs typeface="+mn-cs"/>
            </a:endParaRPr>
          </a:p>
          <a:p>
            <a:pPr fontAlgn="base">
              <a:lnSpc>
                <a:spcPct val="150000"/>
              </a:lnSpc>
            </a:pPr>
            <a:r>
              <a:rPr kumimoji="1" lang="ja-JP" altLang="en-US" sz="1200" b="0" i="0" u="none" strike="noStrike" kern="1200" dirty="0" smtClean="0">
                <a:solidFill>
                  <a:schemeClr val="tx1"/>
                </a:solidFill>
                <a:latin typeface="+mn-lt"/>
                <a:ea typeface="+mn-ea"/>
                <a:cs typeface="+mn-cs"/>
              </a:rPr>
              <a:t>　</a:t>
            </a:r>
            <a:r>
              <a:rPr lang="ja-JP" altLang="en-US" sz="1200" dirty="0" smtClean="0">
                <a:latin typeface="メイリオ" pitchFamily="50" charset="-128"/>
                <a:ea typeface="メイリオ" pitchFamily="50" charset="-128"/>
                <a:cs typeface="メイリオ" pitchFamily="50" charset="-128"/>
              </a:rPr>
              <a:t>・学校で学んだことを実社会で生かす、その練習をすること</a:t>
            </a:r>
            <a:endParaRPr lang="en-US" altLang="ja-JP" sz="1200" dirty="0" smtClean="0">
              <a:latin typeface="メイリオ" pitchFamily="50" charset="-128"/>
              <a:ea typeface="メイリオ" pitchFamily="50" charset="-128"/>
              <a:cs typeface="メイリオ" pitchFamily="50" charset="-128"/>
            </a:endParaRPr>
          </a:p>
          <a:p>
            <a:pPr marL="828000" indent="-828000" fontAlgn="base">
              <a:lnSpc>
                <a:spcPct val="150000"/>
              </a:lnSpc>
            </a:pPr>
            <a:r>
              <a:rPr lang="ja-JP" altLang="en-US" sz="1200" dirty="0" smtClean="0">
                <a:latin typeface="メイリオ" pitchFamily="50" charset="-128"/>
                <a:ea typeface="メイリオ" pitchFamily="50" charset="-128"/>
                <a:cs typeface="メイリオ" pitchFamily="50" charset="-128"/>
              </a:rPr>
              <a:t>　・高校生ならではの自由な意見や発想を用いて実社会の課題</a:t>
            </a:r>
            <a:r>
              <a:rPr lang="ja-JP" altLang="en-US" sz="1200" dirty="0" smtClean="0">
                <a:latin typeface="メイリオ" pitchFamily="50" charset="-128"/>
                <a:ea typeface="メイリオ" pitchFamily="50" charset="-128"/>
                <a:cs typeface="メイリオ" pitchFamily="50" charset="-128"/>
              </a:rPr>
              <a:t>を</a:t>
            </a:r>
            <a:endParaRPr lang="en-US" altLang="ja-JP" sz="1200" dirty="0" smtClean="0">
              <a:latin typeface="メイリオ" pitchFamily="50" charset="-128"/>
              <a:ea typeface="メイリオ" pitchFamily="50" charset="-128"/>
              <a:cs typeface="メイリオ" pitchFamily="50" charset="-128"/>
            </a:endParaRPr>
          </a:p>
          <a:p>
            <a:pPr marL="828000" indent="-828000" fontAlgn="base">
              <a:lnSpc>
                <a:spcPct val="150000"/>
              </a:lnSpc>
            </a:pPr>
            <a:r>
              <a:rPr lang="ja-JP" altLang="en-US" sz="1200" dirty="0" smtClean="0">
                <a:latin typeface="メイリオ" pitchFamily="50" charset="-128"/>
                <a:ea typeface="メイリオ" pitchFamily="50" charset="-128"/>
                <a:cs typeface="メイリオ" pitchFamily="50" charset="-128"/>
              </a:rPr>
              <a:t>　　解決</a:t>
            </a:r>
            <a:r>
              <a:rPr lang="ja-JP" altLang="en-US" sz="1200" dirty="0" smtClean="0">
                <a:latin typeface="メイリオ" pitchFamily="50" charset="-128"/>
                <a:ea typeface="メイリオ" pitchFamily="50" charset="-128"/>
                <a:cs typeface="メイリオ" pitchFamily="50" charset="-128"/>
              </a:rPr>
              <a:t>すること</a:t>
            </a:r>
            <a:endParaRPr kumimoji="1" lang="ja-JP" altLang="en-US" sz="1200" dirty="0" smtClean="0"/>
          </a:p>
          <a:p>
            <a:pPr>
              <a:spcBef>
                <a:spcPts val="1600"/>
              </a:spcBef>
            </a:pPr>
            <a:r>
              <a:rPr kumimoji="1" lang="ja-JP" altLang="en-US" sz="1200" b="0" i="0" u="none" strike="noStrike" kern="1200" dirty="0" smtClean="0">
                <a:solidFill>
                  <a:schemeClr val="tx1"/>
                </a:solidFill>
                <a:latin typeface="+mn-lt"/>
                <a:ea typeface="+mn-ea"/>
                <a:cs typeface="+mn-cs"/>
              </a:rPr>
              <a:t>　探究とは人や社会の課題を</a:t>
            </a:r>
            <a:r>
              <a:rPr kumimoji="1" lang="ja-JP" altLang="en-US" sz="1200" b="0" i="0" u="none" strike="noStrike" kern="1200" dirty="0" smtClean="0">
                <a:solidFill>
                  <a:schemeClr val="tx1"/>
                </a:solidFill>
                <a:latin typeface="+mn-lt"/>
                <a:ea typeface="+mn-ea"/>
                <a:cs typeface="+mn-cs"/>
              </a:rPr>
              <a:t>考えたり解決するために</a:t>
            </a:r>
            <a:r>
              <a:rPr kumimoji="1" lang="ja-JP" altLang="en-US" sz="1200" b="0" i="0" u="none" strike="noStrike" kern="1200" dirty="0" err="1" smtClean="0">
                <a:solidFill>
                  <a:schemeClr val="tx1"/>
                </a:solidFill>
                <a:latin typeface="+mn-lt"/>
                <a:ea typeface="+mn-ea"/>
                <a:cs typeface="+mn-cs"/>
              </a:rPr>
              <a:t>行動す</a:t>
            </a:r>
            <a:endParaRPr kumimoji="1" lang="en-US" altLang="ja-JP" sz="1200" b="0" i="0" u="none" strike="noStrike" kern="1200" dirty="0" smtClean="0">
              <a:solidFill>
                <a:schemeClr val="tx1"/>
              </a:solidFill>
              <a:latin typeface="+mn-lt"/>
              <a:ea typeface="+mn-ea"/>
              <a:cs typeface="+mn-cs"/>
            </a:endParaRPr>
          </a:p>
          <a:p>
            <a:pPr>
              <a:spcBef>
                <a:spcPts val="1600"/>
              </a:spcBef>
            </a:pPr>
            <a:r>
              <a:rPr kumimoji="1" lang="ja-JP" altLang="en-US" sz="1200" b="0" i="0" u="none" strike="noStrike" kern="1200" dirty="0" smtClean="0">
                <a:solidFill>
                  <a:schemeClr val="tx1"/>
                </a:solidFill>
                <a:latin typeface="+mn-lt"/>
                <a:ea typeface="+mn-ea"/>
                <a:cs typeface="+mn-cs"/>
              </a:rPr>
              <a:t>　ること</a:t>
            </a:r>
            <a:r>
              <a:rPr kumimoji="1" lang="ja-JP" altLang="en-US" sz="1200" b="0" i="0" u="none" strike="noStrike" kern="1200" dirty="0" smtClean="0">
                <a:solidFill>
                  <a:schemeClr val="tx1"/>
                </a:solidFill>
                <a:latin typeface="+mn-lt"/>
                <a:ea typeface="+mn-ea"/>
                <a:cs typeface="+mn-cs"/>
              </a:rPr>
              <a:t>＝楽しいだけでなく人に喜ばれる活動である</a:t>
            </a:r>
            <a:endParaRPr kumimoji="1" lang="en-US" altLang="ja-JP" sz="1200" b="0" i="0" u="none" strike="noStrike" kern="1200" dirty="0" smtClean="0">
              <a:solidFill>
                <a:schemeClr val="tx1"/>
              </a:solidFill>
              <a:latin typeface="+mn-lt"/>
              <a:ea typeface="+mn-ea"/>
              <a:cs typeface="+mn-cs"/>
            </a:endParaRPr>
          </a:p>
          <a:p>
            <a:pPr>
              <a:spcBef>
                <a:spcPts val="1600"/>
              </a:spcBef>
            </a:pPr>
            <a:r>
              <a:rPr kumimoji="1" lang="ja-JP" altLang="en-US" sz="1200" b="0" i="0" u="none" strike="noStrike" kern="1200" dirty="0" smtClean="0">
                <a:solidFill>
                  <a:schemeClr val="tx1"/>
                </a:solidFill>
                <a:latin typeface="+mn-lt"/>
                <a:ea typeface="+mn-ea"/>
                <a:cs typeface="+mn-cs"/>
              </a:rPr>
              <a:t>　ということです」</a:t>
            </a:r>
            <a:endParaRPr kumimoji="1" lang="en-US" altLang="ja-JP" sz="1200" b="0" i="0" u="none" strike="noStrike" kern="1200" dirty="0" smtClean="0">
              <a:solidFill>
                <a:schemeClr val="tx1"/>
              </a:solidFill>
              <a:latin typeface="+mn-lt"/>
              <a:ea typeface="+mn-ea"/>
              <a:cs typeface="+mn-cs"/>
            </a:endParaRPr>
          </a:p>
          <a:p>
            <a:pPr>
              <a:spcBef>
                <a:spcPts val="1600"/>
              </a:spcBef>
            </a:pPr>
            <a:endParaRPr kumimoji="1" lang="en-US" altLang="ja-JP" sz="1200" b="0" i="0" u="none" strike="noStrike"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１．スライドを提示し、内容を読み上げる　</a:t>
            </a:r>
            <a:endParaRPr kumimoji="1" lang="en-US" altLang="ja-JP" sz="1200" b="0" i="0" u="none" strike="noStrike"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dirty="0" smtClean="0">
                <a:solidFill>
                  <a:schemeClr val="tx1"/>
                </a:solidFill>
                <a:latin typeface="+mn-lt"/>
                <a:ea typeface="+mn-ea"/>
                <a:cs typeface="+mn-cs"/>
              </a:rPr>
              <a:t>１．スライドを提示し、内容を読み上げる</a:t>
            </a:r>
            <a:endParaRPr kumimoji="1" lang="en-US" altLang="ja-JP" sz="1200" b="0" i="0" u="none" strike="noStrike" kern="1200" dirty="0" smtClean="0">
              <a:solidFill>
                <a:schemeClr val="tx1"/>
              </a:solidFill>
              <a:latin typeface="+mn-lt"/>
              <a:ea typeface="+mn-ea"/>
              <a:cs typeface="+mn-cs"/>
            </a:endParaRPr>
          </a:p>
          <a:p>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「課題設定は何かに対して疑問を持つことから始まります</a:t>
            </a:r>
            <a:endParaRPr kumimoji="1" lang="en-US" altLang="ja-JP" sz="1200" b="0" i="0" u="none" strike="noStrike" kern="1200" dirty="0" smtClean="0">
              <a:solidFill>
                <a:schemeClr val="tx1"/>
              </a:solidFill>
              <a:latin typeface="+mn-lt"/>
              <a:ea typeface="+mn-ea"/>
              <a:cs typeface="+mn-cs"/>
            </a:endParaRPr>
          </a:p>
          <a:p>
            <a:pPr fontAlgn="base">
              <a:lnSpc>
                <a:spcPct val="150000"/>
              </a:lnSpc>
            </a:pPr>
            <a:r>
              <a:rPr kumimoji="1" lang="ja-JP" altLang="en-US" sz="1200" b="0" i="0" u="none" strike="noStrike" kern="1200" dirty="0" smtClean="0">
                <a:solidFill>
                  <a:schemeClr val="tx1"/>
                </a:solidFill>
                <a:latin typeface="+mn-lt"/>
                <a:ea typeface="+mn-ea"/>
                <a:cs typeface="+mn-cs"/>
              </a:rPr>
              <a:t>　　社会問題にはテストの解答のように唯一の正解はありません。</a:t>
            </a:r>
            <a:endParaRPr kumimoji="1" lang="en-US" altLang="ja-JP" sz="1200" b="0" i="0" u="none" strike="noStrike" kern="1200" dirty="0" smtClean="0">
              <a:solidFill>
                <a:schemeClr val="tx1"/>
              </a:solidFill>
              <a:latin typeface="+mn-lt"/>
              <a:ea typeface="+mn-ea"/>
              <a:cs typeface="+mn-cs"/>
            </a:endParaRPr>
          </a:p>
          <a:p>
            <a:pPr fontAlgn="base">
              <a:lnSpc>
                <a:spcPct val="150000"/>
              </a:lnSpc>
            </a:pPr>
            <a:r>
              <a:rPr kumimoji="1" lang="ja-JP" altLang="en-US" sz="1200" b="0" i="0" u="none" strike="noStrike" kern="1200" dirty="0" smtClean="0">
                <a:solidFill>
                  <a:schemeClr val="tx1"/>
                </a:solidFill>
                <a:latin typeface="+mn-lt"/>
                <a:ea typeface="+mn-ea"/>
                <a:cs typeface="+mn-cs"/>
              </a:rPr>
              <a:t>　　だからこそ疑問を持ったり仮説を立て検証することが大切です」</a:t>
            </a:r>
            <a:endParaRPr kumimoji="1" lang="en-US" altLang="ja-JP" sz="1200" b="0" i="0" u="none" strike="noStrike" kern="1200" dirty="0" smtClean="0">
              <a:solidFill>
                <a:schemeClr val="tx1"/>
              </a:solidFill>
              <a:latin typeface="+mn-lt"/>
              <a:ea typeface="+mn-ea"/>
              <a:cs typeface="+mn-cs"/>
            </a:endParaRPr>
          </a:p>
          <a:p>
            <a:pPr>
              <a:spcBef>
                <a:spcPts val="1600"/>
              </a:spcBef>
            </a:pPr>
            <a:endParaRPr kumimoji="1" lang="en-US" altLang="ja-JP" sz="1200" b="0" i="0" u="none" strike="noStrike" kern="1200" dirty="0" smtClean="0">
              <a:solidFill>
                <a:schemeClr val="tx1"/>
              </a:solidFill>
              <a:latin typeface="+mn-lt"/>
              <a:ea typeface="+mn-ea"/>
              <a:cs typeface="+mn-cs"/>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dirty="0" smtClean="0">
                <a:solidFill>
                  <a:schemeClr val="tx1"/>
                </a:solidFill>
                <a:latin typeface="+mn-lt"/>
                <a:ea typeface="+mn-ea"/>
                <a:cs typeface="+mn-cs"/>
              </a:rPr>
              <a:t>１．スライドを提示し、内容を読み上げる</a:t>
            </a:r>
            <a:endParaRPr kumimoji="1" lang="en-US" altLang="ja-JP" sz="1200" b="0" i="0" u="none" strike="noStrike" kern="1200" dirty="0" smtClean="0">
              <a:solidFill>
                <a:schemeClr val="tx1"/>
              </a:solidFill>
              <a:latin typeface="+mn-lt"/>
              <a:ea typeface="+mn-ea"/>
              <a:cs typeface="+mn-cs"/>
            </a:endParaRPr>
          </a:p>
          <a:p>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「課題設定にはいくつかポイントがあります。</a:t>
            </a:r>
            <a:endParaRPr kumimoji="1" lang="en-US" altLang="ja-JP" sz="1200" b="0" i="0" u="none" strike="noStrike" kern="1200" dirty="0" smtClean="0">
              <a:solidFill>
                <a:schemeClr val="tx1"/>
              </a:solidFill>
              <a:latin typeface="+mn-l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１．自分が興味を持てるものにすること</a:t>
            </a:r>
            <a:endParaRPr kumimoji="1" lang="en-US" altLang="ja-JP"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　　　　知りたいこと興味のあることならみなさん進んでやるでしょう？</a:t>
            </a:r>
            <a:endParaRPr kumimoji="1" lang="en-US" altLang="ja-JP"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　　　　少しでも興味のある分野や物事から選びましょう</a:t>
            </a:r>
            <a:endParaRPr kumimoji="1" lang="en-US" altLang="ja-JP"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　　２．大きすぎないもの、専門的すぎないものにすること</a:t>
            </a:r>
            <a:endParaRPr kumimoji="1" lang="en-US" altLang="ja-JP"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　　　　［人生とは？］なんて広すぎて無限に答えがありそうですね</a:t>
            </a:r>
            <a:endParaRPr kumimoji="1" lang="en-US" altLang="ja-JP"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　　　　特別な機器が必要な研究も避けたほうがいいでしょう</a:t>
            </a:r>
            <a:endParaRPr kumimoji="1" lang="en-US" altLang="ja-JP"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　　３．課題を解決するためにどうしたら良いか、具体的に考えること</a:t>
            </a:r>
            <a:endParaRPr kumimoji="1" lang="en-US" altLang="ja-JP" sz="12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dirty="0" smtClean="0">
                <a:solidFill>
                  <a:schemeClr val="tx1"/>
                </a:solidFill>
                <a:latin typeface="+mn-lt"/>
                <a:ea typeface="+mn-ea"/>
                <a:cs typeface="+mn-cs"/>
              </a:rPr>
              <a:t>　　　　［○○ってなんだろう？］最初の出発点としてはいいでしょう</a:t>
            </a:r>
            <a:endParaRPr kumimoji="1" lang="en-US" altLang="ja-JP" sz="1200" b="0" i="0" u="none" strike="noStrike" kern="1200" dirty="0" smtClean="0">
              <a:solidFill>
                <a:schemeClr val="tx1"/>
              </a:solidFill>
              <a:latin typeface="+mn-l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dirty="0" smtClean="0">
                <a:solidFill>
                  <a:schemeClr val="tx1"/>
                </a:solidFill>
                <a:latin typeface="+mn-lt"/>
                <a:ea typeface="+mn-ea"/>
                <a:cs typeface="+mn-cs"/>
              </a:rPr>
              <a:t>　　　　しかし、疑問が解消されるだけでは、</a:t>
            </a:r>
            <a:endParaRPr kumimoji="1" lang="en-US" altLang="ja-JP" sz="1200" b="0" i="0" u="none" strike="noStrike" kern="1200" dirty="0" smtClean="0">
              <a:solidFill>
                <a:schemeClr val="tx1"/>
              </a:solidFill>
              <a:latin typeface="+mn-l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dirty="0" smtClean="0">
                <a:solidFill>
                  <a:schemeClr val="tx1"/>
                </a:solidFill>
                <a:latin typeface="+mn-lt"/>
                <a:ea typeface="+mn-ea"/>
                <a:cs typeface="+mn-cs"/>
              </a:rPr>
              <a:t>　　　　課題を解決したことにはなりません</a:t>
            </a:r>
            <a:endParaRPr kumimoji="1" lang="en-US" altLang="ja-JP" sz="1200" b="0" i="0" u="none" strike="noStrike" kern="1200" dirty="0" smtClean="0">
              <a:solidFill>
                <a:schemeClr val="tx1"/>
              </a:solidFill>
              <a:latin typeface="+mn-l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dirty="0" smtClean="0">
                <a:solidFill>
                  <a:schemeClr val="tx1"/>
                </a:solidFill>
                <a:latin typeface="+mn-lt"/>
                <a:ea typeface="+mn-ea"/>
                <a:cs typeface="+mn-cs"/>
              </a:rPr>
              <a:t>　　　　答えがすでにあるもの、調べればわかる事実は</a:t>
            </a:r>
            <a:endParaRPr kumimoji="1" lang="en-US" altLang="ja-JP" sz="1200" b="0" i="0" u="none" strike="noStrike" kern="1200" dirty="0" smtClean="0">
              <a:solidFill>
                <a:schemeClr val="tx1"/>
              </a:solidFill>
              <a:latin typeface="+mn-l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dirty="0" smtClean="0">
                <a:solidFill>
                  <a:schemeClr val="tx1"/>
                </a:solidFill>
                <a:latin typeface="+mn-lt"/>
                <a:ea typeface="+mn-ea"/>
                <a:cs typeface="+mn-cs"/>
              </a:rPr>
              <a:t>　　　　課題を見つけるためのヒントです。</a:t>
            </a:r>
            <a:endParaRPr kumimoji="1" lang="en-US" altLang="ja-JP" sz="1200" b="0" i="0" u="none" strike="noStrike" kern="1200" dirty="0" smtClean="0">
              <a:solidFill>
                <a:schemeClr val="tx1"/>
              </a:solidFill>
              <a:latin typeface="+mn-l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dirty="0" smtClean="0">
                <a:solidFill>
                  <a:schemeClr val="tx1"/>
                </a:solidFill>
                <a:latin typeface="+mn-lt"/>
                <a:ea typeface="+mn-ea"/>
                <a:cs typeface="+mn-cs"/>
              </a:rPr>
              <a:t>　　　　課題は［△△ならば□□となる］という形で問いをたて</a:t>
            </a:r>
            <a:endParaRPr kumimoji="1" lang="en-US" altLang="ja-JP" sz="1200" b="0" i="0" u="none" strike="noStrike" kern="1200" dirty="0" smtClean="0">
              <a:solidFill>
                <a:schemeClr val="tx1"/>
              </a:solidFill>
              <a:latin typeface="+mn-l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dirty="0" smtClean="0">
                <a:solidFill>
                  <a:schemeClr val="tx1"/>
                </a:solidFill>
                <a:latin typeface="+mn-lt"/>
                <a:ea typeface="+mn-ea"/>
                <a:cs typeface="+mn-cs"/>
              </a:rPr>
              <a:t>　　　　解決策を具体的に考えることが大切です」</a:t>
            </a:r>
            <a:endParaRPr kumimoji="1" lang="en-US" altLang="ja-JP" sz="1200" b="0" i="0" u="none" strike="noStrike" kern="1200" dirty="0" smtClean="0">
              <a:solidFill>
                <a:schemeClr val="tx1"/>
              </a:solidFill>
              <a:latin typeface="+mn-l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pPr>
              <a:spcBef>
                <a:spcPts val="1600"/>
              </a:spcBef>
            </a:pPr>
            <a:endParaRPr kumimoji="1" lang="en-US" altLang="ja-JP" sz="1200" b="0" i="0" u="none" strike="noStrike" kern="1200" dirty="0" smtClean="0">
              <a:solidFill>
                <a:schemeClr val="tx1"/>
              </a:solidFill>
              <a:latin typeface="+mn-lt"/>
              <a:ea typeface="+mn-ea"/>
              <a:cs typeface="+mn-cs"/>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dirty="0" smtClean="0">
                <a:solidFill>
                  <a:schemeClr val="tx1"/>
                </a:solidFill>
                <a:latin typeface="+mn-lt"/>
                <a:ea typeface="+mn-ea"/>
                <a:cs typeface="+mn-cs"/>
              </a:rPr>
              <a:t>１．スライドを提示し、内容を読み上げる</a:t>
            </a:r>
            <a:endParaRPr kumimoji="1" lang="en-US" altLang="ja-JP" sz="1200" b="0" i="0" u="none" strike="noStrike" kern="1200" dirty="0" smtClean="0">
              <a:solidFill>
                <a:schemeClr val="tx1"/>
              </a:solidFill>
              <a:latin typeface="+mn-lt"/>
              <a:ea typeface="+mn-ea"/>
              <a:cs typeface="+mn-cs"/>
            </a:endParaRPr>
          </a:p>
          <a:p>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「課題設定は何かに対して疑問を持つことから始まります</a:t>
            </a:r>
            <a:endParaRPr kumimoji="1" lang="en-US" altLang="ja-JP" sz="1200" b="0" i="0" u="none" strike="noStrike" kern="1200" dirty="0" smtClean="0">
              <a:solidFill>
                <a:schemeClr val="tx1"/>
              </a:solidFill>
              <a:latin typeface="+mn-lt"/>
              <a:ea typeface="+mn-ea"/>
              <a:cs typeface="+mn-cs"/>
            </a:endParaRPr>
          </a:p>
          <a:p>
            <a:pPr fontAlgn="base">
              <a:lnSpc>
                <a:spcPct val="150000"/>
              </a:lnSpc>
            </a:pPr>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メイリオ" pitchFamily="50" charset="-128"/>
                <a:ea typeface="メイリオ" pitchFamily="50" charset="-128"/>
                <a:cs typeface="メイリオ" pitchFamily="50" charset="-128"/>
              </a:rPr>
              <a:t>そのときに、自分なりの疑問を持つことが大切です　その疑問が正しいかどうかを考える必要は</a:t>
            </a:r>
            <a:r>
              <a:rPr kumimoji="1" lang="ja-JP" altLang="en-US" sz="1200" b="0" i="0" u="none" strike="noStrike" kern="1200" dirty="0" smtClean="0">
                <a:solidFill>
                  <a:schemeClr val="tx1"/>
                </a:solidFill>
                <a:latin typeface="メイリオ" pitchFamily="50" charset="-128"/>
                <a:ea typeface="メイリオ" pitchFamily="50" charset="-128"/>
                <a:cs typeface="メイリオ" pitchFamily="50" charset="-128"/>
              </a:rPr>
              <a:t>ありません。疑問</a:t>
            </a:r>
            <a:r>
              <a:rPr kumimoji="1" lang="ja-JP" altLang="en-US" sz="1200" b="0" i="0" u="none" strike="noStrike" kern="1200" dirty="0" smtClean="0">
                <a:solidFill>
                  <a:schemeClr val="tx1"/>
                </a:solidFill>
                <a:latin typeface="メイリオ" pitchFamily="50" charset="-128"/>
                <a:ea typeface="メイリオ" pitchFamily="50" charset="-128"/>
                <a:cs typeface="メイリオ" pitchFamily="50" charset="-128"/>
              </a:rPr>
              <a:t>に正解も不正解もないから</a:t>
            </a:r>
            <a:r>
              <a:rPr kumimoji="1" lang="ja-JP" altLang="en-US" sz="1200" b="0" i="0" u="none" strike="noStrike" kern="1200" dirty="0" smtClean="0">
                <a:solidFill>
                  <a:schemeClr val="tx1"/>
                </a:solidFill>
                <a:latin typeface="メイリオ" pitchFamily="50" charset="-128"/>
                <a:ea typeface="メイリオ" pitchFamily="50" charset="-128"/>
                <a:cs typeface="メイリオ" pitchFamily="50" charset="-128"/>
              </a:rPr>
              <a:t>です。</a:t>
            </a:r>
            <a:r>
              <a:rPr kumimoji="1" lang="ja-JP" altLang="en-US" sz="1200" b="0" i="0" u="none" strike="noStrike" kern="1200" dirty="0" smtClean="0">
                <a:solidFill>
                  <a:schemeClr val="tx1"/>
                </a:solidFill>
                <a:latin typeface="+mn-lt"/>
                <a:ea typeface="+mn-ea"/>
                <a:cs typeface="+mn-cs"/>
              </a:rPr>
              <a:t>」</a:t>
            </a:r>
            <a:endParaRPr kumimoji="1" lang="en-US" altLang="ja-JP" sz="1200" b="0" i="0" u="none" strike="noStrike" kern="1200" dirty="0" smtClean="0">
              <a:solidFill>
                <a:schemeClr val="tx1"/>
              </a:solidFill>
              <a:latin typeface="+mn-lt"/>
              <a:ea typeface="+mn-ea"/>
              <a:cs typeface="+mn-cs"/>
            </a:endParaRPr>
          </a:p>
          <a:p>
            <a:pPr>
              <a:spcBef>
                <a:spcPts val="1600"/>
              </a:spcBef>
            </a:pPr>
            <a:endParaRPr kumimoji="1" lang="en-US" altLang="ja-JP" sz="1200" b="0" i="0" u="none" strike="noStrike" kern="1200" dirty="0" smtClean="0">
              <a:solidFill>
                <a:schemeClr val="tx1"/>
              </a:solidFill>
              <a:latin typeface="+mn-lt"/>
              <a:ea typeface="+mn-ea"/>
              <a:cs typeface="+mn-cs"/>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１．スライドを提示し、内容を読み上げ、生徒に答えさせる</a:t>
            </a:r>
            <a:endParaRPr kumimoji="1" lang="en-US" altLang="ja-JP" sz="1200" b="0" i="0" u="none" strike="noStrike" kern="1200" dirty="0" smtClean="0">
              <a:solidFill>
                <a:schemeClr val="tx1"/>
              </a:solidFill>
              <a:latin typeface="+mn-lt"/>
              <a:ea typeface="+mn-ea"/>
              <a:cs typeface="+mn-cs"/>
            </a:endParaRPr>
          </a:p>
          <a:p>
            <a:r>
              <a:rPr kumimoji="1" lang="ja-JP" altLang="en-US" dirty="0" smtClean="0"/>
              <a:t>　　</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「疑問を持つ練習をしてみましょう</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これ</a:t>
            </a:r>
            <a:r>
              <a:rPr kumimoji="1" lang="ja-JP" altLang="en-US" sz="1200" b="0" i="0" u="none" strike="noStrike" kern="1200" dirty="0" smtClean="0">
                <a:solidFill>
                  <a:schemeClr val="tx1"/>
                </a:solidFill>
                <a:latin typeface="+mn-lt"/>
                <a:ea typeface="+mn-ea"/>
                <a:cs typeface="+mn-cs"/>
              </a:rPr>
              <a:t>はなんでしょうか</a:t>
            </a:r>
            <a:r>
              <a:rPr kumimoji="1" lang="ja-JP" altLang="en-US" sz="1200" b="0" i="0" u="none" strike="noStrike" kern="1200" dirty="0" smtClean="0">
                <a:solidFill>
                  <a:schemeClr val="tx1"/>
                </a:solidFill>
                <a:latin typeface="+mn-lt"/>
                <a:ea typeface="+mn-ea"/>
                <a:cs typeface="+mn-cs"/>
              </a:rPr>
              <a:t>？</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誰かに答えさせる、または一斉にこたえてもらう）</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そうですね、信号機です」</a:t>
            </a:r>
            <a:endParaRPr kumimoji="1" lang="en-US" altLang="ja-JP" sz="1200" b="0" i="0" u="none" strike="noStrike" kern="1200" dirty="0" smtClean="0">
              <a:solidFill>
                <a:schemeClr val="tx1"/>
              </a:solidFill>
              <a:latin typeface="+mn-lt"/>
              <a:ea typeface="+mn-ea"/>
              <a:cs typeface="+mn-cs"/>
            </a:endParaRPr>
          </a:p>
          <a:p>
            <a:r>
              <a:rPr kumimoji="1" lang="ja-JP" altLang="en-US"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kumimoji="1" lang="ja-JP" altLang="en-US" sz="1200" b="0" i="0" u="none" strike="noStrike" kern="1200" dirty="0" smtClean="0">
                <a:solidFill>
                  <a:schemeClr val="tx1"/>
                </a:solidFill>
                <a:latin typeface="+mn-lt"/>
                <a:ea typeface="+mn-ea"/>
                <a:cs typeface="+mn-cs"/>
              </a:rPr>
              <a:t>１．スライドを提示し、授業の時間配分を見せる</a:t>
            </a:r>
            <a:endParaRPr lang="ja-JP" altLang="en-US" b="0" dirty="0" smtClean="0"/>
          </a:p>
          <a:p>
            <a:pPr rtl="0"/>
            <a:r>
              <a:rPr kumimoji="1" lang="ja-JP" altLang="en-US" sz="1200" b="0" i="0" u="none" strike="noStrike" kern="1200" dirty="0" smtClean="0">
                <a:solidFill>
                  <a:schemeClr val="tx1"/>
                </a:solidFill>
                <a:latin typeface="+mn-lt"/>
                <a:ea typeface="+mn-ea"/>
                <a:cs typeface="+mn-cs"/>
              </a:rPr>
              <a:t>発言例）</a:t>
            </a:r>
            <a:endParaRPr lang="ja-JP" altLang="en-US" b="0" dirty="0" smtClean="0"/>
          </a:p>
          <a:p>
            <a:pPr rtl="0"/>
            <a:r>
              <a:rPr kumimoji="1" lang="ja-JP" altLang="en-US" sz="1200" b="0" i="0" u="none" strike="noStrike" kern="1200" dirty="0" smtClean="0">
                <a:solidFill>
                  <a:schemeClr val="tx1"/>
                </a:solidFill>
                <a:latin typeface="+mn-lt"/>
                <a:ea typeface="+mn-ea"/>
                <a:cs typeface="+mn-cs"/>
              </a:rPr>
              <a:t>　「本日の授業の内容はこのとおりです」</a:t>
            </a:r>
            <a:endParaRPr lang="ja-JP" altLang="en-US" b="0" dirty="0" smtClean="0"/>
          </a:p>
          <a:p>
            <a:r>
              <a:rPr lang="ja-JP" altLang="en-US" b="0" dirty="0" smtClean="0"/>
              <a:t/>
            </a:r>
            <a:br>
              <a:rPr lang="ja-JP" altLang="en-US" b="0" dirty="0" smtClean="0"/>
            </a:br>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１．スライドを提示し、内容を読み上げ、生徒に答えさせる</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正解</a:t>
            </a:r>
            <a:r>
              <a:rPr kumimoji="1" lang="ja-JP" altLang="en-US" sz="1200" b="0" i="0" u="none" strike="noStrike" kern="1200" dirty="0" smtClean="0">
                <a:solidFill>
                  <a:schemeClr val="tx1"/>
                </a:solidFill>
                <a:latin typeface="+mn-lt"/>
                <a:ea typeface="+mn-ea"/>
                <a:cs typeface="+mn-cs"/>
              </a:rPr>
              <a:t>かどうかは重要でない</a:t>
            </a:r>
            <a:r>
              <a:rPr kumimoji="1" lang="ja-JP" altLang="en-US" sz="1200" b="0" i="0" u="none" strike="noStrike" kern="1200" dirty="0" smtClean="0">
                <a:solidFill>
                  <a:schemeClr val="tx1"/>
                </a:solidFill>
                <a:latin typeface="+mn-lt"/>
                <a:ea typeface="+mn-ea"/>
                <a:cs typeface="+mn-cs"/>
              </a:rPr>
              <a:t>ので</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気軽に答えてもらいます</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「何で青が左なのでしょうか？（何人かにあててこたえてもらう）」</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答えは言わずに次にいきます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１．スライドを提示し、内容を</a:t>
            </a:r>
            <a:r>
              <a:rPr kumimoji="1" lang="ja-JP" altLang="en-US" sz="1200" b="0" i="0" u="none" strike="noStrike" kern="1200" dirty="0" smtClean="0">
                <a:solidFill>
                  <a:schemeClr val="tx1"/>
                </a:solidFill>
                <a:latin typeface="+mn-lt"/>
                <a:ea typeface="+mn-ea"/>
                <a:cs typeface="+mn-cs"/>
              </a:rPr>
              <a:t>読み上げる</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正解かどうかは重要でないので</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気軽に答えてもらいます</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lang="ja-JP" altLang="en-US" sz="1200" dirty="0" smtClean="0">
                <a:latin typeface="メイリオ" pitchFamily="50" charset="-128"/>
                <a:ea typeface="メイリオ" pitchFamily="50" charset="-128"/>
                <a:cs typeface="メイリオ" pitchFamily="50" charset="-128"/>
              </a:rPr>
              <a:t>緑色なのに青と呼ぶのはなぜ</a:t>
            </a:r>
            <a:r>
              <a:rPr lang="ja-JP" altLang="en-US" sz="1200" dirty="0" smtClean="0">
                <a:latin typeface="メイリオ" pitchFamily="50" charset="-128"/>
                <a:ea typeface="メイリオ" pitchFamily="50" charset="-128"/>
                <a:cs typeface="メイリオ" pitchFamily="50" charset="-128"/>
              </a:rPr>
              <a:t>？</a:t>
            </a:r>
            <a:r>
              <a:rPr kumimoji="1" lang="ja-JP" altLang="en-US" sz="1200" b="0" i="0" u="none" strike="noStrike" kern="1200" dirty="0" smtClean="0">
                <a:solidFill>
                  <a:schemeClr val="tx1"/>
                </a:solidFill>
                <a:latin typeface="+mn-lt"/>
                <a:ea typeface="+mn-ea"/>
                <a:cs typeface="+mn-cs"/>
              </a:rPr>
              <a:t>（何人かにあててこたえてもらう）」</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答えは言わずに次にいきます</a:t>
            </a:r>
            <a:endParaRPr kumimoji="1" lang="en-US" altLang="ja-JP" sz="1200" b="0" i="0" u="none" strike="noStrike"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１．スライドを提示し、内容を</a:t>
            </a:r>
            <a:r>
              <a:rPr kumimoji="1" lang="ja-JP" altLang="en-US" sz="1200" b="0" i="0" u="none" strike="noStrike" kern="1200" dirty="0" smtClean="0">
                <a:solidFill>
                  <a:schemeClr val="tx1"/>
                </a:solidFill>
                <a:latin typeface="+mn-lt"/>
                <a:ea typeface="+mn-ea"/>
                <a:cs typeface="+mn-cs"/>
              </a:rPr>
              <a:t>読み上げる</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　ここからは生徒に答えさせることはしません</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lang="ja-JP" altLang="en-US" sz="1200" dirty="0" smtClean="0">
                <a:latin typeface="メイリオ" pitchFamily="50" charset="-128"/>
                <a:ea typeface="メイリオ" pitchFamily="50" charset="-128"/>
                <a:cs typeface="メイリオ" pitchFamily="50" charset="-128"/>
              </a:rPr>
              <a:t>何で</a:t>
            </a:r>
            <a:r>
              <a:rPr lang="en-US" altLang="ja-JP" sz="1200" dirty="0" smtClean="0">
                <a:latin typeface="メイリオ" pitchFamily="50" charset="-128"/>
                <a:ea typeface="メイリオ" pitchFamily="50" charset="-128"/>
                <a:cs typeface="メイリオ" pitchFamily="50" charset="-128"/>
              </a:rPr>
              <a:t>3</a:t>
            </a:r>
            <a:r>
              <a:rPr lang="ja-JP" altLang="en-US" sz="1200" dirty="0" smtClean="0">
                <a:latin typeface="メイリオ" pitchFamily="50" charset="-128"/>
                <a:ea typeface="メイリオ" pitchFamily="50" charset="-128"/>
                <a:cs typeface="メイリオ" pitchFamily="50" charset="-128"/>
              </a:rPr>
              <a:t>色なの</a:t>
            </a:r>
            <a:r>
              <a:rPr lang="ja-JP" altLang="en-US" sz="1200" dirty="0" smtClean="0">
                <a:latin typeface="メイリオ" pitchFamily="50" charset="-128"/>
                <a:ea typeface="メイリオ" pitchFamily="50" charset="-128"/>
                <a:cs typeface="メイリオ" pitchFamily="50" charset="-128"/>
              </a:rPr>
              <a:t>？</a:t>
            </a:r>
            <a:r>
              <a:rPr kumimoji="1" lang="ja-JP" altLang="en-US" sz="1200" b="0" i="0" u="none" strike="noStrike" kern="1200" dirty="0" smtClean="0">
                <a:solidFill>
                  <a:schemeClr val="tx1"/>
                </a:solidFill>
                <a:latin typeface="+mn-lt"/>
                <a:ea typeface="+mn-ea"/>
                <a:cs typeface="+mn-cs"/>
              </a:rPr>
              <a:t>」</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答えは言わずに次にいきます</a:t>
            </a:r>
            <a:endParaRPr kumimoji="1" lang="en-US" altLang="ja-JP" sz="1200" b="0" i="0" u="none" strike="noStrike" kern="1200" dirty="0" smtClean="0">
              <a:solidFill>
                <a:schemeClr val="tx1"/>
              </a:solidFill>
              <a:latin typeface="+mn-lt"/>
              <a:ea typeface="+mn-ea"/>
              <a:cs typeface="+mn-cs"/>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１．スライドを提示し、内容を</a:t>
            </a:r>
            <a:r>
              <a:rPr kumimoji="1" lang="ja-JP" altLang="en-US" sz="1200" b="0" i="0" u="none" strike="noStrike" kern="1200" dirty="0" smtClean="0">
                <a:solidFill>
                  <a:schemeClr val="tx1"/>
                </a:solidFill>
                <a:latin typeface="+mn-lt"/>
                <a:ea typeface="+mn-ea"/>
                <a:cs typeface="+mn-cs"/>
              </a:rPr>
              <a:t>読み上げる</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lang="ja-JP" altLang="en-US" sz="1200" dirty="0" smtClean="0">
                <a:latin typeface="メイリオ" pitchFamily="50" charset="-128"/>
                <a:ea typeface="メイリオ" pitchFamily="50" charset="-128"/>
                <a:cs typeface="メイリオ" pitchFamily="50" charset="-128"/>
              </a:rPr>
              <a:t>誰が管理しているの</a:t>
            </a:r>
            <a:r>
              <a:rPr lang="ja-JP" altLang="en-US" sz="1200" dirty="0" smtClean="0">
                <a:latin typeface="メイリオ" pitchFamily="50" charset="-128"/>
                <a:ea typeface="メイリオ" pitchFamily="50" charset="-128"/>
                <a:cs typeface="メイリオ" pitchFamily="50" charset="-128"/>
              </a:rPr>
              <a:t>？</a:t>
            </a:r>
            <a:r>
              <a:rPr kumimoji="1" lang="ja-JP" altLang="en-US" sz="1200" b="0" i="0" u="none" strike="noStrike" kern="1200" dirty="0" smtClean="0">
                <a:solidFill>
                  <a:schemeClr val="tx1"/>
                </a:solidFill>
                <a:latin typeface="+mn-lt"/>
                <a:ea typeface="+mn-ea"/>
                <a:cs typeface="+mn-cs"/>
              </a:rPr>
              <a:t>」</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答えは言わずに次にいきます</a:t>
            </a:r>
            <a:endParaRPr kumimoji="1" lang="en-US" altLang="ja-JP" sz="1200" b="0" i="0" u="none" strike="noStrike"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１．スライドを提示し、付箋またはこのページをコピーし配布したものを用いて疑問をグループごとに</a:t>
            </a:r>
            <a:r>
              <a:rPr kumimoji="1" lang="ja-JP" altLang="en-US" sz="1200" b="0" i="0" u="none" strike="noStrike" kern="1200" dirty="0" smtClean="0">
                <a:solidFill>
                  <a:schemeClr val="tx1"/>
                </a:solidFill>
                <a:latin typeface="+mn-lt"/>
                <a:ea typeface="+mn-ea"/>
                <a:cs typeface="+mn-cs"/>
              </a:rPr>
              <a:t>だします。探究ノートＰ８の余白に書かせてもかまいません（</a:t>
            </a:r>
            <a:r>
              <a:rPr kumimoji="1" lang="ja-JP" altLang="en-US" sz="1200" b="0" i="0" u="none" strike="noStrike" kern="1200" dirty="0" smtClean="0">
                <a:solidFill>
                  <a:schemeClr val="tx1"/>
                </a:solidFill>
                <a:latin typeface="+mn-lt"/>
                <a:ea typeface="+mn-ea"/>
                <a:cs typeface="+mn-cs"/>
              </a:rPr>
              <a:t>５分）</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疑問をたくさん持つ、普段は疑問を持たずそのまま受け入れて</a:t>
            </a:r>
            <a:r>
              <a:rPr kumimoji="1" lang="ja-JP" altLang="en-US" sz="1200" b="0" i="0" u="none" strike="noStrike" kern="1200" dirty="0" smtClean="0">
                <a:solidFill>
                  <a:schemeClr val="tx1"/>
                </a:solidFill>
                <a:latin typeface="+mn-lt"/>
                <a:ea typeface="+mn-ea"/>
                <a:cs typeface="+mn-cs"/>
              </a:rPr>
              <a:t>いる物・事にも</a:t>
            </a:r>
            <a:r>
              <a:rPr kumimoji="1" lang="ja-JP" altLang="en-US" sz="1200" b="0" i="0" u="none" strike="noStrike" kern="1200" dirty="0" smtClean="0">
                <a:solidFill>
                  <a:schemeClr val="tx1"/>
                </a:solidFill>
                <a:latin typeface="+mn-lt"/>
                <a:ea typeface="+mn-ea"/>
                <a:cs typeface="+mn-cs"/>
              </a:rPr>
              <a:t>意外と知らないことがたくさんあると気づかせるワークです</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r>
              <a:rPr lang="en-US" altLang="ja-JP" dirty="0" smtClean="0"/>
              <a:t>※</a:t>
            </a:r>
            <a:r>
              <a:rPr lang="ja-JP" altLang="en-US" dirty="0" smtClean="0"/>
              <a:t>ワークの制限時間ははっきりと宣言してください</a:t>
            </a:r>
            <a:endParaRPr lang="en-US" altLang="ja-JP" dirty="0" smtClean="0"/>
          </a:p>
          <a:p>
            <a:r>
              <a:rPr lang="ja-JP" altLang="en-US" dirty="0" smtClean="0"/>
              <a:t>　 時間通りに授業が進むということも生徒にとっては「安心」につながります</a:t>
            </a:r>
            <a:endParaRPr lang="en-US" altLang="ja-JP" dirty="0" smtClean="0"/>
          </a:p>
          <a:p>
            <a:r>
              <a:rPr lang="ja-JP" altLang="en-US" dirty="0" smtClean="0"/>
              <a:t>　</a:t>
            </a:r>
            <a:r>
              <a:rPr lang="ja-JP" altLang="en-US" baseline="0" dirty="0" smtClean="0"/>
              <a:t> また、回を重ねるごとに「時間内に終わらせるにはどうすればいいのか」</a:t>
            </a:r>
            <a:endParaRPr lang="en-US" altLang="ja-JP" baseline="0" dirty="0" smtClean="0"/>
          </a:p>
          <a:p>
            <a:r>
              <a:rPr lang="ja-JP" altLang="en-US" baseline="0" dirty="0" smtClean="0"/>
              <a:t>　 という主体性を促すことにもつながります</a:t>
            </a:r>
            <a:endParaRPr lang="en-US" altLang="ja-JP" dirty="0" smtClean="0"/>
          </a:p>
          <a:p>
            <a:endParaRPr lang="en-US" altLang="ja-JP" dirty="0" smtClean="0"/>
          </a:p>
          <a:p>
            <a:r>
              <a:rPr lang="en-US" altLang="ja-JP" dirty="0" smtClean="0"/>
              <a:t>※</a:t>
            </a:r>
            <a:r>
              <a:rPr lang="ja-JP" altLang="en-US" dirty="0" smtClean="0"/>
              <a:t>ワーク中は、残り時間をカウントダウンして、時間内に終わるよう促しましょう</a:t>
            </a:r>
            <a:endParaRPr lang="en-US" altLang="ja-JP" dirty="0" smtClean="0"/>
          </a:p>
          <a:p>
            <a:r>
              <a:rPr lang="ja-JP" altLang="en-US" dirty="0" smtClean="0"/>
              <a:t>　　発言例）</a:t>
            </a:r>
            <a:endParaRPr lang="en-US" altLang="ja-JP" dirty="0" smtClean="0"/>
          </a:p>
          <a:p>
            <a:r>
              <a:rPr lang="ja-JP" altLang="en-US" dirty="0" smtClean="0">
                <a:latin typeface="ＭＳ Ｐ明朝" pitchFamily="18" charset="-128"/>
                <a:ea typeface="ＭＳ Ｐ明朝" pitchFamily="18" charset="-128"/>
              </a:rPr>
              <a:t>　　「残り３分です」、「残り１分です」</a:t>
            </a:r>
            <a:endParaRPr lang="en-US" altLang="ja-JP" dirty="0" smtClean="0">
              <a:latin typeface="ＭＳ Ｐ明朝" pitchFamily="18" charset="-128"/>
              <a:ea typeface="ＭＳ Ｐ明朝" pitchFamily="18" charset="-128"/>
            </a:endParaRPr>
          </a:p>
          <a:p>
            <a:endParaRPr lang="en-US" altLang="ja-JP" dirty="0" smtClean="0"/>
          </a:p>
          <a:p>
            <a:r>
              <a:rPr lang="en-US" altLang="ja-JP" dirty="0" smtClean="0"/>
              <a:t>※</a:t>
            </a:r>
            <a:r>
              <a:rPr lang="ja-JP" altLang="en-US" dirty="0" smtClean="0"/>
              <a:t>生徒が作業している間、授業者はなるべく全体に向けて話をしない方が、</a:t>
            </a:r>
            <a:endParaRPr lang="en-US" altLang="ja-JP" dirty="0" smtClean="0"/>
          </a:p>
          <a:p>
            <a:r>
              <a:rPr lang="ja-JP" altLang="en-US" dirty="0" smtClean="0"/>
              <a:t> 　生徒の集中力は高まります</a:t>
            </a:r>
            <a:endParaRPr lang="en-US" altLang="ja-JP" dirty="0" smtClean="0"/>
          </a:p>
          <a:p>
            <a:endParaRPr lang="en-US" altLang="ja-JP" dirty="0" smtClean="0"/>
          </a:p>
          <a:p>
            <a:r>
              <a:rPr lang="en-US" altLang="ja-JP" dirty="0" smtClean="0"/>
              <a:t>※</a:t>
            </a:r>
            <a:r>
              <a:rPr lang="ja-JP" altLang="en-US" dirty="0" smtClean="0"/>
              <a:t>最初のうちは、「やり方」についての質問に答えてあげてください</a:t>
            </a:r>
            <a:endParaRPr lang="en-US" altLang="ja-JP" dirty="0" smtClean="0"/>
          </a:p>
          <a:p>
            <a:r>
              <a:rPr lang="ja-JP" altLang="en-US" dirty="0" smtClean="0"/>
              <a:t>　　 ただし将来的には、クラスメートに 質問したり、チームメンバーに相談するよう働きかけをしてください</a:t>
            </a:r>
            <a:endParaRPr lang="en-US" altLang="ja-JP" dirty="0" smtClean="0"/>
          </a:p>
          <a:p>
            <a:r>
              <a:rPr lang="ja-JP" altLang="en-US" dirty="0" smtClean="0"/>
              <a:t>　　発言例</a:t>
            </a:r>
            <a:r>
              <a:rPr lang="ja-JP" altLang="en-US" dirty="0" smtClean="0"/>
              <a:t>）</a:t>
            </a:r>
            <a:endParaRPr lang="en-US" altLang="ja-JP" dirty="0" smtClean="0"/>
          </a:p>
          <a:p>
            <a:r>
              <a:rPr lang="ja-JP" altLang="en-US" dirty="0" smtClean="0">
                <a:latin typeface="+mn-lt"/>
                <a:ea typeface="+mn-ea"/>
              </a:rPr>
              <a:t>　　</a:t>
            </a:r>
            <a:r>
              <a:rPr lang="ja-JP" altLang="en-US" dirty="0" smtClean="0">
                <a:latin typeface="ＭＳ Ｐ明朝" pitchFamily="18" charset="-128"/>
                <a:ea typeface="ＭＳ Ｐ明朝" pitchFamily="18" charset="-128"/>
              </a:rPr>
              <a:t>「</a:t>
            </a:r>
            <a:r>
              <a:rPr lang="ja-JP" altLang="en-US" dirty="0" smtClean="0">
                <a:latin typeface="ＭＳ Ｐ明朝" pitchFamily="18" charset="-128"/>
                <a:ea typeface="ＭＳ Ｐ明朝" pitchFamily="18" charset="-128"/>
              </a:rPr>
              <a:t>こんな時はどうすればいいと思いますか？」</a:t>
            </a:r>
            <a:endParaRPr lang="en-US" altLang="ja-JP" dirty="0" smtClean="0">
              <a:latin typeface="ＭＳ Ｐ明朝" pitchFamily="18" charset="-128"/>
              <a:ea typeface="ＭＳ Ｐ明朝" pitchFamily="18" charset="-128"/>
            </a:endParaRPr>
          </a:p>
          <a:p>
            <a:r>
              <a:rPr lang="ja-JP" altLang="en-US" dirty="0" smtClean="0">
                <a:latin typeface="ＭＳ Ｐ明朝" pitchFamily="18" charset="-128"/>
                <a:ea typeface="ＭＳ Ｐ明朝" pitchFamily="18" charset="-128"/>
              </a:rPr>
              <a:t>　　「誰に聞いたらわかりそうですか？」</a:t>
            </a:r>
            <a:endParaRPr lang="en-US" altLang="ja-JP" dirty="0" smtClean="0">
              <a:latin typeface="ＭＳ Ｐ明朝" pitchFamily="18" charset="-128"/>
              <a:ea typeface="ＭＳ Ｐ明朝" pitchFamily="18" charset="-128"/>
            </a:endParaRPr>
          </a:p>
          <a:p>
            <a:r>
              <a:rPr lang="ja-JP" altLang="en-US" dirty="0" smtClean="0">
                <a:latin typeface="ＭＳ Ｐ明朝" pitchFamily="18" charset="-128"/>
                <a:ea typeface="ＭＳ Ｐ明朝" pitchFamily="18" charset="-128"/>
              </a:rPr>
              <a:t>　　「誰になら聞けますか？」</a:t>
            </a:r>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１．スライドを提示し、疑問を読み上げる</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「少し考えただけでもいろいろ出たのではないでしょうか　</a:t>
            </a:r>
            <a:endParaRPr kumimoji="1" lang="en-US" altLang="ja-JP" sz="1200" b="0" i="0" u="none" strike="noStrike"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EB299"/>
                </a:solidFill>
                <a:latin typeface="メイリオ" pitchFamily="50" charset="-128"/>
                <a:ea typeface="メイリオ" pitchFamily="50" charset="-128"/>
                <a:cs typeface="メイリオ" pitchFamily="50" charset="-128"/>
              </a:rPr>
              <a:t>3</a:t>
            </a:r>
            <a:r>
              <a:rPr lang="ja-JP" altLang="en-US" b="0" dirty="0" smtClean="0">
                <a:solidFill>
                  <a:srgbClr val="0EB299"/>
                </a:solidFill>
                <a:latin typeface="メイリオ" pitchFamily="50" charset="-128"/>
                <a:ea typeface="メイリオ" pitchFamily="50" charset="-128"/>
                <a:cs typeface="メイリオ" pitchFamily="50" charset="-128"/>
              </a:rPr>
              <a:t>色の理由は？</a:t>
            </a:r>
            <a:endParaRPr lang="en-US" altLang="ja-JP" b="0" dirty="0" smtClean="0">
              <a:solidFill>
                <a:srgbClr val="0EB299"/>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chemeClr val="bg1"/>
                </a:solidFill>
                <a:latin typeface="メイリオ" pitchFamily="50" charset="-128"/>
                <a:ea typeface="メイリオ" pitchFamily="50" charset="-128"/>
                <a:cs typeface="メイリオ" pitchFamily="50" charset="-128"/>
              </a:rPr>
              <a:t>　青</a:t>
            </a:r>
            <a:r>
              <a:rPr lang="ja-JP" altLang="en-US" b="0" dirty="0" smtClean="0">
                <a:solidFill>
                  <a:schemeClr val="bg1"/>
                </a:solidFill>
                <a:latin typeface="メイリオ" pitchFamily="50" charset="-128"/>
                <a:ea typeface="メイリオ" pitchFamily="50" charset="-128"/>
                <a:cs typeface="メイリオ" pitchFamily="50" charset="-128"/>
              </a:rPr>
              <a:t>が左の理由は？</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rgbClr val="0EB299"/>
                </a:solidFill>
                <a:latin typeface="メイリオ" pitchFamily="50" charset="-128"/>
                <a:ea typeface="メイリオ" pitchFamily="50" charset="-128"/>
                <a:cs typeface="メイリオ" pitchFamily="50" charset="-128"/>
              </a:rPr>
              <a:t>　お金</a:t>
            </a:r>
            <a:r>
              <a:rPr lang="ja-JP" altLang="en-US" b="0" dirty="0" smtClean="0">
                <a:solidFill>
                  <a:srgbClr val="0EB299"/>
                </a:solidFill>
                <a:latin typeface="メイリオ" pitchFamily="50" charset="-128"/>
                <a:ea typeface="メイリオ" pitchFamily="50" charset="-128"/>
                <a:cs typeface="メイリオ" pitchFamily="50" charset="-128"/>
              </a:rPr>
              <a:t>は誰が払うの？</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chemeClr val="bg1"/>
                </a:solidFill>
                <a:latin typeface="メイリオ" pitchFamily="50" charset="-128"/>
                <a:ea typeface="メイリオ" pitchFamily="50" charset="-128"/>
                <a:cs typeface="メイリオ" pitchFamily="50" charset="-128"/>
              </a:rPr>
              <a:t>　誰</a:t>
            </a:r>
            <a:r>
              <a:rPr lang="ja-JP" altLang="en-US" b="0" dirty="0" smtClean="0">
                <a:solidFill>
                  <a:schemeClr val="bg1"/>
                </a:solidFill>
                <a:latin typeface="メイリオ" pitchFamily="50" charset="-128"/>
                <a:ea typeface="メイリオ" pitchFamily="50" charset="-128"/>
                <a:cs typeface="メイリオ" pitchFamily="50" charset="-128"/>
              </a:rPr>
              <a:t>が管理しているの？</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rgbClr val="0EB299"/>
                </a:solidFill>
                <a:latin typeface="メイリオ" pitchFamily="50" charset="-128"/>
                <a:ea typeface="メイリオ" pitchFamily="50" charset="-128"/>
                <a:cs typeface="メイリオ" pitchFamily="50" charset="-128"/>
              </a:rPr>
              <a:t>　誰</a:t>
            </a:r>
            <a:r>
              <a:rPr lang="ja-JP" altLang="en-US" b="0" dirty="0" smtClean="0">
                <a:solidFill>
                  <a:srgbClr val="0EB299"/>
                </a:solidFill>
                <a:latin typeface="メイリオ" pitchFamily="50" charset="-128"/>
                <a:ea typeface="メイリオ" pitchFamily="50" charset="-128"/>
                <a:cs typeface="メイリオ" pitchFamily="50" charset="-128"/>
              </a:rPr>
              <a:t>が作っているの？</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chemeClr val="bg1"/>
                </a:solidFill>
                <a:latin typeface="メイリオ" pitchFamily="50" charset="-128"/>
                <a:ea typeface="メイリオ" pitchFamily="50" charset="-128"/>
                <a:cs typeface="メイリオ" pitchFamily="50" charset="-128"/>
              </a:rPr>
              <a:t>　設置</a:t>
            </a:r>
            <a:r>
              <a:rPr lang="ja-JP" altLang="en-US" b="0" dirty="0" smtClean="0">
                <a:solidFill>
                  <a:schemeClr val="bg1"/>
                </a:solidFill>
                <a:latin typeface="メイリオ" pitchFamily="50" charset="-128"/>
                <a:ea typeface="メイリオ" pitchFamily="50" charset="-128"/>
                <a:cs typeface="メイリオ" pitchFamily="50" charset="-128"/>
              </a:rPr>
              <a:t>場所のルールは決まっているの？</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rgbClr val="0EB299"/>
                </a:solidFill>
                <a:latin typeface="メイリオ" pitchFamily="50" charset="-128"/>
                <a:ea typeface="メイリオ" pitchFamily="50" charset="-128"/>
                <a:cs typeface="メイリオ" pitchFamily="50" charset="-128"/>
              </a:rPr>
              <a:t>　世界</a:t>
            </a:r>
            <a:r>
              <a:rPr lang="ja-JP" altLang="en-US" b="0" dirty="0" smtClean="0">
                <a:solidFill>
                  <a:srgbClr val="0EB299"/>
                </a:solidFill>
                <a:latin typeface="メイリオ" pitchFamily="50" charset="-128"/>
                <a:ea typeface="メイリオ" pitchFamily="50" charset="-128"/>
                <a:cs typeface="メイリオ" pitchFamily="50" charset="-128"/>
              </a:rPr>
              <a:t>共通なの？</a:t>
            </a:r>
          </a:p>
          <a:p>
            <a:pPr lvl="0" algn="l">
              <a:spcBef>
                <a:spcPct val="0"/>
              </a:spcBef>
              <a:defRPr/>
            </a:pPr>
            <a:r>
              <a:rPr lang="ja-JP" altLang="en-US" b="0" dirty="0" smtClean="0">
                <a:solidFill>
                  <a:srgbClr val="0EB299"/>
                </a:solidFill>
                <a:latin typeface="メイリオ" pitchFamily="50" charset="-128"/>
                <a:ea typeface="メイリオ" pitchFamily="50" charset="-128"/>
                <a:cs typeface="メイリオ" pitchFamily="50" charset="-128"/>
              </a:rPr>
              <a:t>　車</a:t>
            </a:r>
            <a:r>
              <a:rPr lang="ja-JP" altLang="en-US" b="0" dirty="0" smtClean="0">
                <a:solidFill>
                  <a:srgbClr val="0EB299"/>
                </a:solidFill>
                <a:latin typeface="メイリオ" pitchFamily="50" charset="-128"/>
                <a:ea typeface="メイリオ" pitchFamily="50" charset="-128"/>
                <a:cs typeface="メイリオ" pitchFamily="50" charset="-128"/>
              </a:rPr>
              <a:t>の信号は</a:t>
            </a:r>
            <a:r>
              <a:rPr lang="en-US" altLang="ja-JP" b="0" dirty="0" smtClean="0">
                <a:solidFill>
                  <a:srgbClr val="0EB299"/>
                </a:solidFill>
                <a:latin typeface="メイリオ" pitchFamily="50" charset="-128"/>
                <a:ea typeface="メイリオ" pitchFamily="50" charset="-128"/>
                <a:cs typeface="メイリオ" pitchFamily="50" charset="-128"/>
              </a:rPr>
              <a:t>3</a:t>
            </a:r>
            <a:r>
              <a:rPr lang="ja-JP" altLang="en-US" b="0" dirty="0" smtClean="0">
                <a:solidFill>
                  <a:srgbClr val="0EB299"/>
                </a:solidFill>
                <a:latin typeface="メイリオ" pitchFamily="50" charset="-128"/>
                <a:ea typeface="メイリオ" pitchFamily="50" charset="-128"/>
                <a:cs typeface="メイリオ" pitchFamily="50" charset="-128"/>
              </a:rPr>
              <a:t>色で歩道は</a:t>
            </a:r>
            <a:r>
              <a:rPr lang="en-US" altLang="ja-JP" b="0" dirty="0" smtClean="0">
                <a:solidFill>
                  <a:srgbClr val="0EB299"/>
                </a:solidFill>
                <a:latin typeface="メイリオ" pitchFamily="50" charset="-128"/>
                <a:ea typeface="メイリオ" pitchFamily="50" charset="-128"/>
                <a:cs typeface="メイリオ" pitchFamily="50" charset="-128"/>
              </a:rPr>
              <a:t>2</a:t>
            </a:r>
            <a:r>
              <a:rPr lang="ja-JP" altLang="en-US" b="0" dirty="0" smtClean="0">
                <a:solidFill>
                  <a:srgbClr val="0EB299"/>
                </a:solidFill>
                <a:latin typeface="メイリオ" pitchFamily="50" charset="-128"/>
                <a:ea typeface="メイリオ" pitchFamily="50" charset="-128"/>
                <a:cs typeface="メイリオ" pitchFamily="50" charset="-128"/>
              </a:rPr>
              <a:t>色の理由は</a:t>
            </a:r>
          </a:p>
          <a:p>
            <a:pPr lvl="0" algn="l">
              <a:spcBef>
                <a:spcPct val="0"/>
              </a:spcBef>
              <a:defRPr/>
            </a:pPr>
            <a:r>
              <a:rPr lang="ja-JP" altLang="en-US" b="0" dirty="0" smtClean="0">
                <a:solidFill>
                  <a:schemeClr val="bg1"/>
                </a:solidFill>
                <a:latin typeface="メイリオ" pitchFamily="50" charset="-128"/>
                <a:ea typeface="メイリオ" pitchFamily="50" charset="-128"/>
                <a:cs typeface="メイリオ" pitchFamily="50" charset="-128"/>
              </a:rPr>
              <a:t>　横型</a:t>
            </a:r>
            <a:r>
              <a:rPr lang="ja-JP" altLang="en-US" b="0" dirty="0" smtClean="0">
                <a:solidFill>
                  <a:schemeClr val="bg1"/>
                </a:solidFill>
                <a:latin typeface="メイリオ" pitchFamily="50" charset="-128"/>
                <a:ea typeface="メイリオ" pitchFamily="50" charset="-128"/>
                <a:cs typeface="メイリオ" pitchFamily="50" charset="-128"/>
              </a:rPr>
              <a:t>と縦型の理由は？</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rgbClr val="0EB299"/>
                </a:solidFill>
                <a:latin typeface="メイリオ" pitchFamily="50" charset="-128"/>
                <a:ea typeface="メイリオ" pitchFamily="50" charset="-128"/>
                <a:cs typeface="メイリオ" pitchFamily="50" charset="-128"/>
              </a:rPr>
              <a:t>　矢印</a:t>
            </a:r>
            <a:r>
              <a:rPr lang="ja-JP" altLang="en-US" b="0" dirty="0" smtClean="0">
                <a:solidFill>
                  <a:srgbClr val="0EB299"/>
                </a:solidFill>
                <a:latin typeface="メイリオ" pitchFamily="50" charset="-128"/>
                <a:ea typeface="メイリオ" pitchFamily="50" charset="-128"/>
                <a:cs typeface="メイリオ" pitchFamily="50" charset="-128"/>
              </a:rPr>
              <a:t>っているの？</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chemeClr val="bg1"/>
                </a:solidFill>
                <a:latin typeface="メイリオ" pitchFamily="50" charset="-128"/>
                <a:ea typeface="メイリオ" pitchFamily="50" charset="-128"/>
                <a:cs typeface="メイリオ" pitchFamily="50" charset="-128"/>
              </a:rPr>
              <a:t>　いつ</a:t>
            </a:r>
            <a:r>
              <a:rPr lang="ja-JP" altLang="en-US" b="0" dirty="0" smtClean="0">
                <a:solidFill>
                  <a:schemeClr val="bg1"/>
                </a:solidFill>
                <a:latin typeface="メイリオ" pitchFamily="50" charset="-128"/>
                <a:ea typeface="メイリオ" pitchFamily="50" charset="-128"/>
                <a:cs typeface="メイリオ" pitchFamily="50" charset="-128"/>
              </a:rPr>
              <a:t>できたの？</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rgbClr val="0EB299"/>
                </a:solidFill>
                <a:latin typeface="メイリオ" pitchFamily="50" charset="-128"/>
                <a:ea typeface="メイリオ" pitchFamily="50" charset="-128"/>
                <a:cs typeface="メイリオ" pitchFamily="50" charset="-128"/>
              </a:rPr>
              <a:t>　たま</a:t>
            </a:r>
            <a:r>
              <a:rPr lang="ja-JP" altLang="en-US" b="0" dirty="0" smtClean="0">
                <a:solidFill>
                  <a:srgbClr val="0EB299"/>
                </a:solidFill>
                <a:latin typeface="メイリオ" pitchFamily="50" charset="-128"/>
                <a:ea typeface="メイリオ" pitchFamily="50" charset="-128"/>
                <a:cs typeface="メイリオ" pitchFamily="50" charset="-128"/>
              </a:rPr>
              <a:t>に音楽流れてない？</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chemeClr val="bg1"/>
                </a:solidFill>
                <a:latin typeface="メイリオ" pitchFamily="50" charset="-128"/>
                <a:ea typeface="メイリオ" pitchFamily="50" charset="-128"/>
                <a:cs typeface="メイリオ" pitchFamily="50" charset="-128"/>
              </a:rPr>
              <a:t>　緑色</a:t>
            </a:r>
            <a:r>
              <a:rPr lang="ja-JP" altLang="en-US" b="0" dirty="0" smtClean="0">
                <a:solidFill>
                  <a:schemeClr val="bg1"/>
                </a:solidFill>
                <a:latin typeface="メイリオ" pitchFamily="50" charset="-128"/>
                <a:ea typeface="メイリオ" pitchFamily="50" charset="-128"/>
                <a:cs typeface="メイリオ" pitchFamily="50" charset="-128"/>
              </a:rPr>
              <a:t>なのに何で青って呼ぶの？</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solidFill>
                  <a:srgbClr val="0EB299"/>
                </a:solidFill>
                <a:latin typeface="メイリオ" pitchFamily="50" charset="-128"/>
                <a:ea typeface="メイリオ" pitchFamily="50" charset="-128"/>
                <a:cs typeface="メイリオ" pitchFamily="50" charset="-128"/>
              </a:rPr>
              <a:t>ざっと先生が考えただけでもこれくらいでて</a:t>
            </a:r>
            <a:r>
              <a:rPr lang="ja-JP" altLang="en-US" b="0" dirty="0" smtClean="0">
                <a:solidFill>
                  <a:srgbClr val="0EB299"/>
                </a:solidFill>
                <a:latin typeface="メイリオ" pitchFamily="50" charset="-128"/>
                <a:ea typeface="メイリオ" pitchFamily="50" charset="-128"/>
                <a:cs typeface="メイリオ" pitchFamily="50" charset="-128"/>
              </a:rPr>
              <a:t>きました</a:t>
            </a:r>
            <a:endParaRPr lang="en-US" altLang="ja-JP" b="0" dirty="0" smtClean="0">
              <a:solidFill>
                <a:srgbClr val="0EB299"/>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rgbClr val="0EB299"/>
                </a:solidFill>
                <a:latin typeface="メイリオ" pitchFamily="50" charset="-128"/>
                <a:ea typeface="メイリオ" pitchFamily="50" charset="-128"/>
                <a:cs typeface="メイリオ" pitchFamily="50" charset="-128"/>
              </a:rPr>
              <a:t>一つひとつを深堀してみましょう</a:t>
            </a:r>
            <a:r>
              <a:rPr kumimoji="1" lang="ja-JP" altLang="en-US" sz="1200" b="0" i="0" u="none" strike="noStrike" kern="1200" dirty="0" smtClean="0">
                <a:solidFill>
                  <a:schemeClr val="tx1"/>
                </a:solidFill>
                <a:latin typeface="+mn-lt"/>
                <a:ea typeface="+mn-ea"/>
                <a:cs typeface="+mn-cs"/>
              </a:rPr>
              <a:t>」</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１．スライドを提示し、出てきた疑問</a:t>
            </a:r>
            <a:r>
              <a:rPr kumimoji="1" lang="ja-JP" altLang="en-US" sz="1200" b="0" i="0" u="none" strike="noStrike" kern="1200" dirty="0" smtClean="0">
                <a:solidFill>
                  <a:schemeClr val="tx1"/>
                </a:solidFill>
                <a:latin typeface="+mn-lt"/>
                <a:ea typeface="+mn-ea"/>
                <a:cs typeface="+mn-cs"/>
              </a:rPr>
              <a:t>をグループで深堀</a:t>
            </a:r>
            <a:r>
              <a:rPr kumimoji="1" lang="ja-JP" altLang="en-US" sz="1200" b="0" i="0" u="none" strike="noStrike" kern="1200" dirty="0" smtClean="0">
                <a:solidFill>
                  <a:schemeClr val="tx1"/>
                </a:solidFill>
                <a:latin typeface="+mn-lt"/>
                <a:ea typeface="+mn-ea"/>
                <a:cs typeface="+mn-cs"/>
              </a:rPr>
              <a:t>する</a:t>
            </a:r>
            <a:r>
              <a:rPr kumimoji="1" lang="ja-JP" altLang="en-US" sz="1200" b="0" i="0" u="none" strike="noStrike" kern="1200" dirty="0" smtClean="0">
                <a:solidFill>
                  <a:schemeClr val="tx1"/>
                </a:solidFill>
                <a:latin typeface="+mn-lt"/>
                <a:ea typeface="+mn-ea"/>
                <a:cs typeface="+mn-cs"/>
              </a:rPr>
              <a:t>（７分</a:t>
            </a:r>
            <a:r>
              <a:rPr kumimoji="1" lang="ja-JP" altLang="en-US" sz="1200" b="0" i="0" u="none" strike="noStrike" kern="1200" dirty="0" smtClean="0">
                <a:solidFill>
                  <a:schemeClr val="tx1"/>
                </a:solidFill>
                <a:latin typeface="+mn-lt"/>
                <a:ea typeface="+mn-ea"/>
                <a:cs typeface="+mn-cs"/>
              </a:rPr>
              <a:t>）</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先ほどのワーク</a:t>
            </a:r>
            <a:r>
              <a:rPr kumimoji="1" lang="ja-JP" altLang="en-US" sz="1200" b="0" i="0" u="none" strike="noStrike" kern="1200" dirty="0" smtClean="0">
                <a:solidFill>
                  <a:schemeClr val="tx1"/>
                </a:solidFill>
                <a:latin typeface="+mn-lt"/>
                <a:ea typeface="+mn-ea"/>
                <a:cs typeface="+mn-cs"/>
              </a:rPr>
              <a:t>と同じ</a:t>
            </a:r>
            <a:r>
              <a:rPr kumimoji="1" lang="ja-JP" altLang="en-US" sz="1200" b="0" i="0" u="none" strike="noStrike" kern="1200" dirty="0" smtClean="0">
                <a:solidFill>
                  <a:schemeClr val="tx1"/>
                </a:solidFill>
                <a:latin typeface="+mn-lt"/>
                <a:ea typeface="+mn-ea"/>
                <a:cs typeface="+mn-cs"/>
              </a:rPr>
              <a:t>ように付箋やシートに書き込みます</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「出てきた疑問</a:t>
            </a:r>
            <a:r>
              <a:rPr kumimoji="1" lang="ja-JP" altLang="en-US" sz="1200" b="0" i="0" u="none" strike="noStrike" kern="1200" dirty="0" smtClean="0">
                <a:solidFill>
                  <a:schemeClr val="tx1"/>
                </a:solidFill>
                <a:latin typeface="+mn-lt"/>
                <a:ea typeface="+mn-ea"/>
                <a:cs typeface="+mn-cs"/>
              </a:rPr>
              <a:t>をグループで話して深堀してみましょう</a:t>
            </a:r>
            <a:endParaRPr kumimoji="1" lang="en-US" altLang="ja-JP" sz="1200" b="0" i="0" u="none" strike="noStrike"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r>
              <a:rPr lang="ja-JP" altLang="en-US" sz="1200" b="0" dirty="0" smtClean="0">
                <a:latin typeface="メイリオ" pitchFamily="50" charset="-128"/>
                <a:ea typeface="メイリオ" pitchFamily="50" charset="-128"/>
                <a:cs typeface="メイリオ" pitchFamily="50" charset="-128"/>
              </a:rPr>
              <a:t>緑色なのに</a:t>
            </a:r>
            <a:r>
              <a:rPr lang="ja-JP" altLang="en-US" sz="1200" b="0" dirty="0" smtClean="0">
                <a:solidFill>
                  <a:srgbClr val="FF0000"/>
                </a:solidFill>
                <a:latin typeface="メイリオ" pitchFamily="50" charset="-128"/>
                <a:ea typeface="メイリオ" pitchFamily="50" charset="-128"/>
                <a:cs typeface="メイリオ" pitchFamily="50" charset="-128"/>
              </a:rPr>
              <a:t>なぜ</a:t>
            </a:r>
            <a:r>
              <a:rPr lang="ja-JP" altLang="en-US" sz="1200" b="0" dirty="0" smtClean="0">
                <a:latin typeface="メイリオ" pitchFamily="50" charset="-128"/>
                <a:ea typeface="メイリオ" pitchFamily="50" charset="-128"/>
                <a:cs typeface="メイリオ" pitchFamily="50" charset="-128"/>
              </a:rPr>
              <a:t>青って呼ぶの？は</a:t>
            </a:r>
            <a:endParaRPr lang="en-US" altLang="ja-JP" sz="1200" b="0" dirty="0" smtClean="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メイリオ" pitchFamily="50" charset="-128"/>
                <a:ea typeface="メイリオ" pitchFamily="50" charset="-128"/>
                <a:cs typeface="メイリオ" pitchFamily="50" charset="-128"/>
              </a:rPr>
              <a:t>　・海外ではなんて呼ぶのか</a:t>
            </a:r>
            <a:r>
              <a:rPr lang="ja-JP" altLang="en-US" b="0" dirty="0" smtClean="0">
                <a:latin typeface="メイリオ" pitchFamily="50" charset="-128"/>
                <a:ea typeface="メイリオ" pitchFamily="50" charset="-128"/>
                <a:cs typeface="メイリオ" pitchFamily="50" charset="-128"/>
              </a:rPr>
              <a:t>（国際社会、語学）</a:t>
            </a:r>
            <a:endParaRPr lang="en-US" altLang="ja-JP" sz="1200" b="0" dirty="0" smtClean="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メイリオ" pitchFamily="50" charset="-128"/>
                <a:ea typeface="メイリオ" pitchFamily="50" charset="-128"/>
                <a:cs typeface="メイリオ" pitchFamily="50" charset="-128"/>
              </a:rPr>
              <a:t>　・日本人の色彩感覚</a:t>
            </a:r>
            <a:r>
              <a:rPr kumimoji="1" lang="ja-JP" altLang="en-US" b="0" dirty="0" smtClean="0">
                <a:latin typeface="メイリオ" pitchFamily="50" charset="-128"/>
                <a:ea typeface="メイリオ" pitchFamily="50" charset="-128"/>
                <a:cs typeface="メイリオ" pitchFamily="50" charset="-128"/>
              </a:rPr>
              <a:t>（芸術）</a:t>
            </a:r>
            <a:endParaRPr lang="en-US" altLang="ja-JP" sz="1200" b="0" dirty="0" smtClean="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メイリオ" pitchFamily="50" charset="-128"/>
                <a:ea typeface="メイリオ" pitchFamily="50" charset="-128"/>
                <a:cs typeface="メイリオ" pitchFamily="50" charset="-128"/>
              </a:rPr>
              <a:t>　と、</a:t>
            </a:r>
            <a:r>
              <a:rPr lang="ja-JP" altLang="en-US" sz="1200" b="0" dirty="0" smtClean="0">
                <a:latin typeface="メイリオ" pitchFamily="50" charset="-128"/>
                <a:ea typeface="メイリオ" pitchFamily="50" charset="-128"/>
                <a:cs typeface="メイリオ" pitchFamily="50" charset="-128"/>
              </a:rPr>
              <a:t>調べる分野が絞られてきます</a:t>
            </a:r>
            <a:endParaRPr lang="en-US" altLang="ja-JP" sz="1200" b="0" dirty="0" smtClean="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メイリオ" pitchFamily="50" charset="-128"/>
                <a:ea typeface="メイリオ" pitchFamily="50" charset="-128"/>
                <a:cs typeface="メイリオ" pitchFamily="50" charset="-128"/>
              </a:rPr>
              <a:t>　</a:t>
            </a:r>
          </a:p>
          <a:p>
            <a:pPr lvl="0" algn="l">
              <a:spcBef>
                <a:spcPct val="0"/>
              </a:spcBef>
              <a:defRPr/>
            </a:pPr>
            <a:r>
              <a:rPr kumimoji="1" lang="ja-JP" altLang="en-US" sz="1200" b="0" i="0" u="none" strike="noStrike" kern="1200" dirty="0" smtClean="0">
                <a:solidFill>
                  <a:schemeClr val="tx1"/>
                </a:solidFill>
                <a:latin typeface="+mn-lt"/>
                <a:ea typeface="+mn-ea"/>
                <a:cs typeface="+mn-cs"/>
              </a:rPr>
              <a:t>　</a:t>
            </a:r>
            <a:r>
              <a:rPr lang="ja-JP" altLang="en-US" sz="1200" b="0" dirty="0" smtClean="0">
                <a:latin typeface="メイリオ" pitchFamily="50" charset="-128"/>
                <a:ea typeface="メイリオ" pitchFamily="50" charset="-128"/>
                <a:cs typeface="メイリオ" pitchFamily="50" charset="-128"/>
              </a:rPr>
              <a:t>車の信号は</a:t>
            </a:r>
            <a:r>
              <a:rPr lang="en-US" altLang="ja-JP" sz="1200" b="0" dirty="0" smtClean="0">
                <a:latin typeface="メイリオ" pitchFamily="50" charset="-128"/>
                <a:ea typeface="メイリオ" pitchFamily="50" charset="-128"/>
                <a:cs typeface="メイリオ" pitchFamily="50" charset="-128"/>
              </a:rPr>
              <a:t>3</a:t>
            </a:r>
            <a:r>
              <a:rPr lang="ja-JP" altLang="en-US" sz="1200" b="0" dirty="0" smtClean="0">
                <a:latin typeface="メイリオ" pitchFamily="50" charset="-128"/>
                <a:ea typeface="メイリオ" pitchFamily="50" charset="-128"/>
                <a:cs typeface="メイリオ" pitchFamily="50" charset="-128"/>
              </a:rPr>
              <a:t>色で人は</a:t>
            </a:r>
            <a:r>
              <a:rPr lang="en-US" altLang="ja-JP" sz="1200" b="0" dirty="0" smtClean="0">
                <a:latin typeface="メイリオ" pitchFamily="50" charset="-128"/>
                <a:ea typeface="メイリオ" pitchFamily="50" charset="-128"/>
                <a:cs typeface="メイリオ" pitchFamily="50" charset="-128"/>
              </a:rPr>
              <a:t>2</a:t>
            </a:r>
            <a:r>
              <a:rPr lang="ja-JP" altLang="en-US" sz="1200" b="0" dirty="0" smtClean="0">
                <a:latin typeface="メイリオ" pitchFamily="50" charset="-128"/>
                <a:ea typeface="メイリオ" pitchFamily="50" charset="-128"/>
                <a:cs typeface="メイリオ" pitchFamily="50" charset="-128"/>
              </a:rPr>
              <a:t>色の理由は？も</a:t>
            </a:r>
            <a:endParaRPr lang="en-US" altLang="ja-JP" sz="1200" b="0" dirty="0" smtClean="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200" b="0" dirty="0" smtClean="0">
                <a:latin typeface="メイリオ" pitchFamily="50" charset="-128"/>
                <a:ea typeface="メイリオ" pitchFamily="50" charset="-128"/>
                <a:cs typeface="メイリオ" pitchFamily="50" charset="-128"/>
              </a:rPr>
              <a:t>　・</a:t>
            </a:r>
            <a:r>
              <a:rPr kumimoji="1" lang="ja-JP" altLang="en-US" b="0" dirty="0" smtClean="0">
                <a:latin typeface="メイリオ" pitchFamily="50" charset="-128"/>
                <a:ea typeface="メイリオ" pitchFamily="50" charset="-128"/>
                <a:cs typeface="メイリオ" pitchFamily="50" charset="-128"/>
              </a:rPr>
              <a:t>最初から違ったのか？（歴史）</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200" b="0" dirty="0" smtClean="0">
                <a:latin typeface="メイリオ" pitchFamily="50" charset="-128"/>
                <a:ea typeface="メイリオ" pitchFamily="50" charset="-128"/>
                <a:cs typeface="メイリオ" pitchFamily="50" charset="-128"/>
              </a:rPr>
              <a:t>　・</a:t>
            </a:r>
            <a:r>
              <a:rPr kumimoji="1" lang="ja-JP" altLang="en-US" b="0" dirty="0" smtClean="0">
                <a:latin typeface="メイリオ" pitchFamily="50" charset="-128"/>
                <a:ea typeface="メイリオ" pitchFamily="50" charset="-128"/>
                <a:cs typeface="メイリオ" pitchFamily="50" charset="-128"/>
              </a:rPr>
              <a:t>人間と自動車の違いは？</a:t>
            </a:r>
            <a:r>
              <a:rPr lang="ja-JP" altLang="en-US" b="0" dirty="0" smtClean="0">
                <a:latin typeface="メイリオ" pitchFamily="50" charset="-128"/>
                <a:ea typeface="メイリオ" pitchFamily="50" charset="-128"/>
                <a:cs typeface="メイリオ" pitchFamily="50" charset="-128"/>
              </a:rPr>
              <a:t>（工学）</a:t>
            </a:r>
            <a:endParaRPr kumimoji="1" lang="en-US" altLang="ja-JP" b="0" dirty="0" smtClean="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b="0" dirty="0" smtClean="0">
                <a:latin typeface="メイリオ" pitchFamily="50" charset="-128"/>
                <a:ea typeface="メイリオ" pitchFamily="50" charset="-128"/>
                <a:cs typeface="メイリオ" pitchFamily="50" charset="-128"/>
              </a:rPr>
              <a:t>　さらに深堀できますね</a:t>
            </a:r>
            <a:endParaRPr kumimoji="1" lang="en-US" altLang="ja-JP" b="0" dirty="0" smtClean="0">
              <a:latin typeface="メイリオ" pitchFamily="50" charset="-128"/>
              <a:ea typeface="メイリオ" pitchFamily="50" charset="-128"/>
              <a:cs typeface="メイリオ" pitchFamily="50" charset="-128"/>
            </a:endParaRPr>
          </a:p>
          <a:p>
            <a:pPr lvl="0" algn="l">
              <a:spcBef>
                <a:spcPct val="0"/>
              </a:spcBef>
              <a:defRPr/>
            </a:pPr>
            <a:endParaRPr lang="en-US" altLang="ja-JP" sz="1200" b="1" dirty="0" smtClean="0">
              <a:latin typeface="メイリオ" pitchFamily="50" charset="-128"/>
              <a:ea typeface="メイリオ" pitchFamily="50" charset="-128"/>
              <a:cs typeface="メイリオ" pitchFamily="50" charset="-128"/>
            </a:endParaRPr>
          </a:p>
          <a:p>
            <a:pPr lvl="0" algn="l">
              <a:spcBef>
                <a:spcPct val="0"/>
              </a:spcBef>
              <a:defRPr/>
            </a:pPr>
            <a:r>
              <a:rPr kumimoji="1" lang="ja-JP" altLang="en-US" sz="1200" b="0" i="0" u="none" strike="noStrike" kern="1200" dirty="0" smtClean="0">
                <a:solidFill>
                  <a:schemeClr val="tx1"/>
                </a:solidFill>
                <a:latin typeface="メイリオ" pitchFamily="50" charset="-128"/>
                <a:ea typeface="メイリオ" pitchFamily="50" charset="-128"/>
                <a:cs typeface="メイリオ" pitchFamily="50" charset="-128"/>
              </a:rPr>
              <a:t>先ほど</a:t>
            </a:r>
            <a:r>
              <a:rPr kumimoji="1" lang="ja-JP" altLang="en-US" sz="1200" b="0" i="0" u="none" strike="noStrike" kern="1200" dirty="0" smtClean="0">
                <a:solidFill>
                  <a:schemeClr val="tx1"/>
                </a:solidFill>
                <a:latin typeface="メイリオ" pitchFamily="50" charset="-128"/>
                <a:ea typeface="メイリオ" pitchFamily="50" charset="-128"/>
                <a:cs typeface="メイリオ" pitchFamily="50" charset="-128"/>
              </a:rPr>
              <a:t>と同じように付箋または用紙の空いているところに書き込みましょう</a:t>
            </a:r>
            <a:r>
              <a:rPr kumimoji="1" lang="ja-JP" altLang="en-US" sz="1200" b="0" i="0" u="none" strike="noStrike" kern="1200" dirty="0" smtClean="0">
                <a:solidFill>
                  <a:schemeClr val="tx1"/>
                </a:solidFill>
                <a:latin typeface="+mn-lt"/>
                <a:ea typeface="+mn-ea"/>
                <a:cs typeface="+mn-cs"/>
              </a:rPr>
              <a:t>」</a:t>
            </a:r>
            <a:endParaRPr kumimoji="1" lang="ja-JP" altLang="en-US" b="0"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１．スライドを提示し、読み上げ、ワークをする（５分）</a:t>
            </a:r>
            <a:endParaRPr kumimoji="1" lang="en-US" altLang="ja-JP" sz="1200" b="0" i="0" u="none" strike="noStrike" kern="1200" dirty="0" smtClean="0">
              <a:solidFill>
                <a:schemeClr val="tx1"/>
              </a:solidFill>
              <a:latin typeface="+mn-lt"/>
              <a:ea typeface="+mn-ea"/>
              <a:cs typeface="+mn-cs"/>
            </a:endParaRPr>
          </a:p>
          <a:p>
            <a:r>
              <a:rPr kumimoji="1" lang="ja-JP" altLang="en-US" dirty="0" smtClean="0"/>
              <a:t>　　今あるものを、よりよくするためのアイデアを出すワークです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r>
              <a:rPr kumimoji="1" lang="ja-JP" altLang="en-US" dirty="0" smtClean="0"/>
              <a:t>　「この街にあう最もよい信号機ってどんな信号機だと思います</a:t>
            </a:r>
            <a:r>
              <a:rPr kumimoji="1" lang="ja-JP" altLang="en-US" dirty="0" smtClean="0"/>
              <a:t>か？</a:t>
            </a:r>
            <a:endParaRPr kumimoji="1" lang="en-US" altLang="ja-JP" dirty="0" smtClean="0"/>
          </a:p>
          <a:p>
            <a:r>
              <a:rPr kumimoji="1" lang="ja-JP" altLang="en-US" dirty="0" smtClean="0"/>
              <a:t>　　</a:t>
            </a:r>
            <a:r>
              <a:rPr kumimoji="1" lang="ja-JP" altLang="en-US" dirty="0" smtClean="0"/>
              <a:t>今ある信号機</a:t>
            </a:r>
            <a:r>
              <a:rPr kumimoji="1" lang="ja-JP" altLang="en-US" dirty="0" smtClean="0"/>
              <a:t>にとらわれず、こんな信号機が良いんじゃないか</a:t>
            </a:r>
            <a:r>
              <a:rPr kumimoji="1" lang="ja-JP" altLang="en-US" dirty="0" smtClean="0"/>
              <a:t>と</a:t>
            </a:r>
            <a:endParaRPr kumimoji="1" lang="en-US" altLang="ja-JP" dirty="0" smtClean="0"/>
          </a:p>
          <a:p>
            <a:r>
              <a:rPr kumimoji="1" lang="ja-JP" altLang="en-US" dirty="0" smtClean="0"/>
              <a:t>　　グループで話して</a:t>
            </a:r>
            <a:r>
              <a:rPr kumimoji="1" lang="ja-JP" altLang="en-US" dirty="0" smtClean="0"/>
              <a:t>みましょう</a:t>
            </a:r>
            <a:endParaRPr kumimoji="1" lang="en-US" altLang="ja-JP" dirty="0" smtClean="0"/>
          </a:p>
          <a:p>
            <a:r>
              <a:rPr kumimoji="1" lang="ja-JP" altLang="en-US" dirty="0" smtClean="0"/>
              <a:t>　　先ほど考えた疑問をヒントにしてもいいですよ」</a:t>
            </a:r>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１．スライドを提示し、読み上げる</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課題設定のワークのまとめをします</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r>
              <a:rPr kumimoji="1" lang="ja-JP" altLang="en-US" dirty="0" smtClean="0"/>
              <a:t>　「今皆さんがやったのが課題設定の流れです</a:t>
            </a:r>
            <a:endParaRPr kumimoji="1" lang="en-US" altLang="ja-JP" dirty="0" smtClean="0"/>
          </a:p>
          <a:p>
            <a:r>
              <a:rPr kumimoji="1" lang="ja-JP" altLang="en-US" dirty="0" smtClean="0"/>
              <a:t>　　周辺の物事に疑問を持ち、知りたいことを発見する</a:t>
            </a:r>
            <a:endParaRPr kumimoji="1" lang="en-US" altLang="ja-JP" dirty="0" smtClean="0"/>
          </a:p>
          <a:p>
            <a:r>
              <a:rPr kumimoji="1" lang="ja-JP" altLang="en-US" dirty="0" smtClean="0"/>
              <a:t>　　疑問を深堀して、よりよい解決方法の仮説を立てる・・・</a:t>
            </a:r>
            <a:endParaRPr kumimoji="1" lang="en-US" altLang="ja-JP" dirty="0" smtClean="0"/>
          </a:p>
          <a:p>
            <a:r>
              <a:rPr kumimoji="1" lang="ja-JP" altLang="en-US" dirty="0" smtClean="0"/>
              <a:t>　　大事なのは疑問を持ったり、よりよくするアイデアを見つける</a:t>
            </a:r>
            <a:r>
              <a:rPr kumimoji="1" lang="ja-JP" altLang="en-US" dirty="0" smtClean="0"/>
              <a:t>過程です</a:t>
            </a:r>
            <a:endParaRPr kumimoji="1" lang="en-US" altLang="ja-JP" dirty="0" smtClean="0"/>
          </a:p>
          <a:p>
            <a:r>
              <a:rPr kumimoji="1" lang="ja-JP" altLang="en-US" dirty="0" smtClean="0"/>
              <a:t>　　解決</a:t>
            </a:r>
            <a:r>
              <a:rPr kumimoji="1" lang="ja-JP" altLang="en-US" dirty="0" smtClean="0"/>
              <a:t>方法が正しいかどうかは重要ではありません</a:t>
            </a:r>
            <a:endParaRPr kumimoji="1" lang="en-US" altLang="ja-JP" dirty="0" smtClean="0"/>
          </a:p>
          <a:p>
            <a:r>
              <a:rPr kumimoji="1" lang="ja-JP" altLang="en-US" dirty="0" smtClean="0"/>
              <a:t>　　知識が増えるとほかのひとに自慢したくなるし、調べること</a:t>
            </a:r>
            <a:r>
              <a:rPr kumimoji="1" lang="ja-JP" altLang="en-US" dirty="0" smtClean="0"/>
              <a:t>で新た</a:t>
            </a:r>
            <a:r>
              <a:rPr kumimoji="1" lang="ja-JP" altLang="en-US" dirty="0" smtClean="0"/>
              <a:t>な疑問がでてきます」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１．スライドを提示し、読み上げる</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この会のまとめを</a:t>
            </a:r>
            <a:r>
              <a:rPr kumimoji="1" lang="ja-JP" altLang="en-US" sz="1200" b="0" i="0" u="none" strike="noStrike" kern="1200" dirty="0" smtClean="0">
                <a:solidFill>
                  <a:schemeClr val="tx1"/>
                </a:solidFill>
                <a:latin typeface="+mn-lt"/>
                <a:ea typeface="+mn-ea"/>
                <a:cs typeface="+mn-cs"/>
              </a:rPr>
              <a:t>します</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　</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r>
              <a:rPr kumimoji="1" lang="ja-JP" altLang="en-US" dirty="0" smtClean="0"/>
              <a:t>　「今日のまとめです</a:t>
            </a:r>
            <a:endParaRPr kumimoji="1" lang="en-US" altLang="ja-JP" dirty="0" smtClean="0"/>
          </a:p>
          <a:p>
            <a:r>
              <a:rPr kumimoji="1" lang="ja-JP" altLang="en-US" dirty="0" smtClean="0"/>
              <a:t>　　探究活動とは・・・</a:t>
            </a:r>
            <a:endParaRPr kumimoji="1" lang="en-US" altLang="ja-JP" dirty="0" smtClean="0"/>
          </a:p>
          <a:p>
            <a:r>
              <a:rPr kumimoji="1" lang="ja-JP" altLang="en-US" dirty="0" smtClean="0"/>
              <a:t>　　社会に貢献する活動であり、皆さんが学校で学んだことを</a:t>
            </a:r>
            <a:r>
              <a:rPr kumimoji="1" lang="ja-JP" altLang="en-US" smtClean="0"/>
              <a:t>生かす</a:t>
            </a:r>
            <a:r>
              <a:rPr kumimoji="1" lang="ja-JP" altLang="en-US" smtClean="0"/>
              <a:t>場面です</a:t>
            </a:r>
            <a:endParaRPr kumimoji="1" lang="en-US" altLang="ja-JP" dirty="0" smtClean="0"/>
          </a:p>
          <a:p>
            <a:r>
              <a:rPr kumimoji="1" lang="ja-JP" altLang="en-US" dirty="0" smtClean="0"/>
              <a:t>　　課題設定とは・・・</a:t>
            </a:r>
            <a:endParaRPr kumimoji="1" lang="en-US" altLang="ja-JP" dirty="0" smtClean="0"/>
          </a:p>
          <a:p>
            <a:r>
              <a:rPr kumimoji="1" lang="ja-JP" altLang="en-US" dirty="0" smtClean="0"/>
              <a:t>　　自分なりの疑問をどんどん持つこと</a:t>
            </a:r>
            <a:endParaRPr kumimoji="1" lang="en-US" altLang="ja-JP" dirty="0" smtClean="0"/>
          </a:p>
          <a:p>
            <a:r>
              <a:rPr kumimoji="1" lang="ja-JP" altLang="en-US" dirty="0" smtClean="0"/>
              <a:t>　　疑問に正しいも間違っている</a:t>
            </a:r>
            <a:r>
              <a:rPr kumimoji="1" lang="ja-JP" altLang="en-US" dirty="0" smtClean="0"/>
              <a:t>もありません</a:t>
            </a:r>
            <a:endParaRPr kumimoji="1" lang="en-US" altLang="ja-JP" dirty="0" smtClean="0"/>
          </a:p>
          <a:p>
            <a:r>
              <a:rPr kumimoji="1" lang="ja-JP" altLang="en-US" dirty="0" smtClean="0"/>
              <a:t>　　疑問は身近なところからスタート</a:t>
            </a:r>
            <a:r>
              <a:rPr kumimoji="1" lang="ja-JP" altLang="en-US" dirty="0" smtClean="0"/>
              <a:t>すること</a:t>
            </a:r>
            <a:endParaRPr kumimoji="1" lang="en-US" altLang="ja-JP" dirty="0" smtClean="0"/>
          </a:p>
          <a:p>
            <a:r>
              <a:rPr kumimoji="1" lang="ja-JP" altLang="en-US" dirty="0" smtClean="0"/>
              <a:t>　　今日出てきた疑問はぜひ自分たちで調べてみてください</a:t>
            </a:r>
            <a:endParaRPr kumimoji="1" lang="en-US" altLang="ja-JP" dirty="0" smtClean="0"/>
          </a:p>
          <a:p>
            <a:r>
              <a:rPr kumimoji="1" lang="ja-JP" altLang="en-US" dirty="0" smtClean="0"/>
              <a:t>　　そして新しく知ったことはどんどん人に自慢しましょう！」</a:t>
            </a:r>
            <a:endParaRPr kumimoji="1" lang="en-US" altLang="ja-JP" dirty="0" smtClean="0"/>
          </a:p>
          <a:p>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dirty="0" smtClean="0">
                <a:solidFill>
                  <a:schemeClr val="tx1"/>
                </a:solidFill>
                <a:latin typeface="+mn-lt"/>
                <a:ea typeface="+mn-ea"/>
                <a:cs typeface="+mn-cs"/>
              </a:rPr>
              <a:t>１．スライドを提示し、内容を読み上げる</a:t>
            </a:r>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smtClean="0">
                <a:solidFill>
                  <a:schemeClr val="tx1"/>
                </a:solidFill>
                <a:latin typeface="+mn-lt"/>
                <a:ea typeface="+mn-ea"/>
                <a:cs typeface="+mn-cs"/>
              </a:rPr>
              <a:t>１．スライドを提示し、内容を読み上げる</a:t>
            </a:r>
            <a:endParaRPr lang="ja-JP" altLang="en-US" b="0" dirty="0" smtClean="0"/>
          </a:p>
          <a:p>
            <a:pPr lvl="0" rtl="0"/>
            <a:r>
              <a:rPr kumimoji="1" lang="ja-JP" altLang="en-US" sz="1200" b="0" i="0" u="none" strike="noStrike" kern="1200" dirty="0" smtClean="0">
                <a:solidFill>
                  <a:schemeClr val="tx1"/>
                </a:solidFill>
                <a:latin typeface="+mn-lt"/>
                <a:ea typeface="+mn-ea"/>
                <a:cs typeface="+mn-cs"/>
              </a:rPr>
              <a:t>　　探究活動がどういったものかわからないうえに、</a:t>
            </a:r>
            <a:endParaRPr lang="ja-JP" altLang="en-US" b="0" dirty="0" smtClean="0"/>
          </a:p>
          <a:p>
            <a:pPr lvl="0" rtl="0"/>
            <a:r>
              <a:rPr kumimoji="1" lang="ja-JP" altLang="en-US" sz="1200" b="0" i="0" u="none" strike="noStrike" kern="1200" dirty="0" smtClean="0">
                <a:solidFill>
                  <a:schemeClr val="tx1"/>
                </a:solidFill>
                <a:latin typeface="+mn-lt"/>
                <a:ea typeface="+mn-ea"/>
                <a:cs typeface="+mn-cs"/>
              </a:rPr>
              <a:t>　　自分で考える活動のため、失敗するのではないかと</a:t>
            </a:r>
            <a:endParaRPr lang="ja-JP" altLang="en-US" b="0" dirty="0" smtClean="0"/>
          </a:p>
          <a:p>
            <a:pPr lvl="0" rtl="0"/>
            <a:r>
              <a:rPr kumimoji="1" lang="ja-JP" altLang="en-US" sz="1200" b="0" i="0" u="none" strike="noStrike" kern="1200" dirty="0" smtClean="0">
                <a:solidFill>
                  <a:schemeClr val="tx1"/>
                </a:solidFill>
                <a:latin typeface="+mn-lt"/>
                <a:ea typeface="+mn-ea"/>
                <a:cs typeface="+mn-cs"/>
              </a:rPr>
              <a:t>　　不安に思う生徒もいます</a:t>
            </a:r>
            <a:endParaRPr lang="ja-JP" altLang="en-US" b="0" dirty="0" smtClean="0"/>
          </a:p>
          <a:p>
            <a:pPr lvl="0" rtl="0"/>
            <a:r>
              <a:rPr kumimoji="1" lang="ja-JP" altLang="en-US" sz="1200" b="0" i="0" u="none" strike="noStrike" kern="1200" dirty="0" smtClean="0">
                <a:solidFill>
                  <a:schemeClr val="tx1"/>
                </a:solidFill>
                <a:latin typeface="+mn-lt"/>
                <a:ea typeface="+mn-ea"/>
                <a:cs typeface="+mn-cs"/>
              </a:rPr>
              <a:t>　　まずは楽しい活動だということを伝えます</a:t>
            </a:r>
            <a:endParaRPr lang="ja-JP" altLang="en-US" b="0" dirty="0" smtClean="0"/>
          </a:p>
          <a:p>
            <a:pPr rtl="0"/>
            <a:r>
              <a:rPr kumimoji="1" lang="ja-JP" altLang="en-US" sz="1200" b="0" i="0" u="none" strike="noStrike" kern="1200" dirty="0" smtClean="0">
                <a:solidFill>
                  <a:schemeClr val="tx1"/>
                </a:solidFill>
                <a:latin typeface="+mn-lt"/>
                <a:ea typeface="+mn-ea"/>
                <a:cs typeface="+mn-cs"/>
              </a:rPr>
              <a:t>　</a:t>
            </a:r>
            <a:endParaRPr lang="ja-JP" altLang="en-US" b="0" dirty="0" smtClean="0"/>
          </a:p>
          <a:p>
            <a:pPr rtl="0"/>
            <a:r>
              <a:rPr kumimoji="1" lang="ja-JP" altLang="en-US" sz="1200" b="0" i="0" u="none" strike="noStrike" kern="1200" dirty="0" smtClean="0">
                <a:solidFill>
                  <a:schemeClr val="tx1"/>
                </a:solidFill>
                <a:latin typeface="+mn-lt"/>
                <a:ea typeface="+mn-ea"/>
                <a:cs typeface="+mn-cs"/>
              </a:rPr>
              <a:t>発言例）</a:t>
            </a:r>
            <a:endParaRPr lang="ja-JP" altLang="en-US" b="0" dirty="0" smtClean="0"/>
          </a:p>
          <a:p>
            <a:pPr rtl="0"/>
            <a:r>
              <a:rPr kumimoji="1" lang="ja-JP" altLang="en-US" sz="1200" b="0" i="0" u="none" strike="noStrike" kern="1200" dirty="0" smtClean="0">
                <a:solidFill>
                  <a:schemeClr val="tx1"/>
                </a:solidFill>
                <a:latin typeface="+mn-lt"/>
                <a:ea typeface="+mn-ea"/>
                <a:cs typeface="+mn-cs"/>
              </a:rPr>
              <a:t>　「まず言っておきます。探究活動は楽しいです、楽しいです、楽しいです、楽しいんです！」</a:t>
            </a:r>
            <a:endParaRPr lang="ja-JP" altLang="en-US" b="0" dirty="0" smtClean="0"/>
          </a:p>
          <a:p>
            <a:pPr rtl="0"/>
            <a:r>
              <a:rPr kumimoji="1" lang="ja-JP" altLang="en-US" sz="1200" b="0" i="0" u="none" strike="noStrike" kern="1200" dirty="0" smtClean="0">
                <a:solidFill>
                  <a:schemeClr val="tx1"/>
                </a:solidFill>
                <a:latin typeface="+mn-lt"/>
                <a:ea typeface="+mn-ea"/>
                <a:cs typeface="+mn-cs"/>
              </a:rPr>
              <a:t>　（生徒から笑いが起きるくらい誇張して言って構いません）</a:t>
            </a:r>
            <a:endParaRPr lang="ja-JP" altLang="en-US" b="0" dirty="0" smtClean="0"/>
          </a:p>
          <a:p>
            <a:r>
              <a:rPr lang="ja-JP" altLang="en-US" b="0" dirty="0" smtClean="0"/>
              <a:t/>
            </a:r>
            <a:br>
              <a:rPr lang="ja-JP" altLang="en-US" b="0" dirty="0" smtClean="0"/>
            </a:br>
            <a:endParaRPr kumimoji="1" lang="ja-JP" altLang="en-US" dirty="0"/>
          </a:p>
        </p:txBody>
      </p:sp>
      <p:sp>
        <p:nvSpPr>
          <p:cNvPr id="4" name="スライド番号プレースホルダー 3"/>
          <p:cNvSpPr>
            <a:spLocks noGrp="1"/>
          </p:cNvSpPr>
          <p:nvPr>
            <p:ph type="sldNum" sz="quarter" idx="5"/>
          </p:nvPr>
        </p:nvSpPr>
        <p:spPr/>
        <p:txBody>
          <a:bodyPr/>
          <a:lstStyle/>
          <a:p>
            <a:fld id="{72BD4E89-9262-7A43-8FA9-435606E1FA0C}" type="slidenum">
              <a:rPr kumimoji="1" lang="ja-JP" altLang="en-US" smtClean="0"/>
              <a:pPr/>
              <a:t>4</a:t>
            </a:fld>
            <a:endParaRPr kumimoji="1" lang="ja-JP" altLang="en-US"/>
          </a:p>
        </p:txBody>
      </p:sp>
    </p:spTree>
    <p:extLst>
      <p:ext uri="{BB962C8B-B14F-4D97-AF65-F5344CB8AC3E}">
        <p14:creationId xmlns="" xmlns:p14="http://schemas.microsoft.com/office/powerpoint/2010/main" val="74182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kumimoji="1" lang="ja-JP" altLang="en-US" sz="1200" b="0" i="0" u="none" strike="noStrike" kern="1200" dirty="0" smtClean="0">
                <a:solidFill>
                  <a:schemeClr val="tx1"/>
                </a:solidFill>
                <a:latin typeface="+mn-lt"/>
                <a:ea typeface="+mn-ea"/>
                <a:cs typeface="+mn-cs"/>
              </a:rPr>
              <a:t>１．スライドを提示し、内容を読み上げる</a:t>
            </a:r>
            <a:endParaRPr lang="ja-JP" altLang="en-US" b="0" dirty="0" smtClean="0"/>
          </a:p>
          <a:p>
            <a:pPr rtl="0"/>
            <a:r>
              <a:rPr kumimoji="1" lang="ja-JP" altLang="en-US" sz="1200" b="0" i="0" u="none" strike="noStrike" kern="1200" dirty="0" smtClean="0">
                <a:solidFill>
                  <a:schemeClr val="tx1"/>
                </a:solidFill>
                <a:latin typeface="+mn-lt"/>
                <a:ea typeface="+mn-ea"/>
                <a:cs typeface="+mn-cs"/>
              </a:rPr>
              <a:t>　　探究の進め方は</a:t>
            </a:r>
            <a:endParaRPr lang="ja-JP" altLang="en-US" b="0" dirty="0" smtClean="0"/>
          </a:p>
          <a:p>
            <a:pPr rtl="0"/>
            <a:r>
              <a:rPr kumimoji="1" lang="ja-JP" altLang="en-US" sz="1200" b="0" i="0" u="none" strike="noStrike" kern="1200" dirty="0" smtClean="0">
                <a:solidFill>
                  <a:schemeClr val="tx1"/>
                </a:solidFill>
                <a:latin typeface="+mn-lt"/>
                <a:ea typeface="+mn-ea"/>
                <a:cs typeface="+mn-cs"/>
              </a:rPr>
              <a:t>　　課題設定、情報収集、整理分析、まとめ表現、また新たな課題を見つける、というサイクルを回す事</a:t>
            </a:r>
            <a:endParaRPr lang="ja-JP" altLang="en-US" b="0" dirty="0" smtClean="0"/>
          </a:p>
          <a:p>
            <a:pPr rtl="0"/>
            <a:r>
              <a:rPr kumimoji="1" lang="ja-JP" altLang="en-US" sz="1200" b="0" i="0" u="none" strike="noStrike" kern="1200" dirty="0" smtClean="0">
                <a:solidFill>
                  <a:schemeClr val="tx1"/>
                </a:solidFill>
                <a:latin typeface="+mn-lt"/>
                <a:ea typeface="+mn-ea"/>
                <a:cs typeface="+mn-cs"/>
              </a:rPr>
              <a:t>　　</a:t>
            </a:r>
            <a:endParaRPr lang="ja-JP" altLang="en-US" b="0" dirty="0" smtClean="0"/>
          </a:p>
          <a:p>
            <a:pPr rtl="0"/>
            <a:r>
              <a:rPr kumimoji="1" lang="ja-JP" altLang="en-US" sz="1200" b="0" i="0" u="none" strike="noStrike" kern="1200" dirty="0" smtClean="0">
                <a:solidFill>
                  <a:schemeClr val="tx1"/>
                </a:solidFill>
                <a:latin typeface="+mn-lt"/>
                <a:ea typeface="+mn-ea"/>
                <a:cs typeface="+mn-cs"/>
              </a:rPr>
              <a:t>　　</a:t>
            </a:r>
            <a:endParaRPr lang="ja-JP" altLang="en-US" b="0" dirty="0" smtClean="0"/>
          </a:p>
          <a:p>
            <a:pPr rtl="0"/>
            <a:r>
              <a:rPr kumimoji="1" lang="ja-JP" altLang="en-US" sz="1200" b="0" i="0" u="none" strike="noStrike" kern="1200" dirty="0" smtClean="0">
                <a:solidFill>
                  <a:schemeClr val="tx1"/>
                </a:solidFill>
                <a:latin typeface="+mn-lt"/>
                <a:ea typeface="+mn-ea"/>
                <a:cs typeface="+mn-cs"/>
              </a:rPr>
              <a:t>発言例）</a:t>
            </a:r>
            <a:endParaRPr lang="ja-JP" altLang="en-US" b="0" dirty="0" smtClean="0"/>
          </a:p>
          <a:p>
            <a:pPr rtl="0"/>
            <a:r>
              <a:rPr kumimoji="1" lang="ja-JP" altLang="en-US" sz="1200" b="0" i="0" u="none" strike="noStrike" kern="1200" dirty="0" smtClean="0">
                <a:solidFill>
                  <a:schemeClr val="tx1"/>
                </a:solidFill>
                <a:latin typeface="+mn-lt"/>
                <a:ea typeface="+mn-ea"/>
                <a:cs typeface="+mn-cs"/>
              </a:rPr>
              <a:t>　「探究とは課題設定、情報収集、整理分析、まとめ表現のサイクルを回すことです</a:t>
            </a:r>
            <a:endParaRPr lang="ja-JP" altLang="en-US" b="0" dirty="0" smtClean="0"/>
          </a:p>
          <a:p>
            <a:pPr rtl="0"/>
            <a:r>
              <a:rPr kumimoji="1" lang="ja-JP" altLang="en-US" sz="1200" b="0" i="0" u="none" strike="noStrike" kern="1200" dirty="0" smtClean="0">
                <a:solidFill>
                  <a:schemeClr val="tx1"/>
                </a:solidFill>
                <a:latin typeface="+mn-lt"/>
                <a:ea typeface="+mn-ea"/>
                <a:cs typeface="+mn-cs"/>
              </a:rPr>
              <a:t>　　そしてこの活動の出発点はこんなことができたら面白いかも、こんな商品あったら便利だな、</a:t>
            </a:r>
            <a:endParaRPr lang="ja-JP" altLang="en-US" b="0" dirty="0" smtClean="0"/>
          </a:p>
          <a:p>
            <a:pPr rtl="0"/>
            <a:r>
              <a:rPr kumimoji="1" lang="ja-JP" altLang="en-US" sz="1200" b="0" i="0" u="none" strike="noStrike" kern="1200" dirty="0" smtClean="0">
                <a:solidFill>
                  <a:schemeClr val="tx1"/>
                </a:solidFill>
                <a:latin typeface="+mn-lt"/>
                <a:ea typeface="+mn-ea"/>
                <a:cs typeface="+mn-cs"/>
              </a:rPr>
              <a:t>　　という皆さんのアイデアです。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アイデアをどうやったら実現できるか考えて、実際にやってみて、</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結果を分析して、まとめを作成する、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そのサイクルをまわしていくうちに新しい課題やアイデアが出て</a:t>
            </a:r>
            <a:r>
              <a:rPr kumimoji="1" lang="ja-JP" altLang="en-US" sz="1200" b="0" i="0" u="none" strike="noStrike" kern="1200" dirty="0" smtClean="0">
                <a:solidFill>
                  <a:schemeClr val="tx1"/>
                </a:solidFill>
                <a:latin typeface="+mn-lt"/>
                <a:ea typeface="+mn-ea"/>
                <a:cs typeface="+mn-cs"/>
              </a:rPr>
              <a:t>きたら、さらにサイクルまわします」</a:t>
            </a:r>
            <a:endParaRPr lang="ja-JP" altLang="en-US" b="0" dirty="0" smtClean="0"/>
          </a:p>
          <a:p>
            <a:r>
              <a:rPr lang="ja-JP" altLang="en-US" b="0" dirty="0" smtClean="0"/>
              <a:t/>
            </a:r>
            <a:br>
              <a:rPr lang="ja-JP" altLang="en-US" b="0" dirty="0" smtClean="0"/>
            </a:br>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rtl="0"/>
            <a:r>
              <a:rPr kumimoji="1" lang="ja-JP" altLang="en-US" sz="1200" b="0" i="0" u="none" strike="noStrike" kern="1200" dirty="0" smtClean="0">
                <a:solidFill>
                  <a:schemeClr val="tx1"/>
                </a:solidFill>
                <a:latin typeface="+mn-lt"/>
                <a:ea typeface="+mn-ea"/>
                <a:cs typeface="+mn-cs"/>
              </a:rPr>
              <a:t>１．スライドを提示し、内容を読み上げる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実際に高校生が行ったことを紹介し、ポジティブな感想を紹介します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近くの学校の事例があればそちらも紹介すると生徒にとってより身近な事例となります</a:t>
            </a: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smtClean="0">
                <a:solidFill>
                  <a:schemeClr val="tx1"/>
                </a:solidFill>
                <a:latin typeface="+mn-lt"/>
                <a:ea typeface="+mn-ea"/>
                <a:cs typeface="+mn-cs"/>
              </a:rPr>
              <a:t>発言例）</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例を紹介します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地域</a:t>
            </a:r>
            <a:r>
              <a:rPr kumimoji="1" lang="ja-JP" altLang="en-US" sz="1200" b="0" i="0" u="none" strike="noStrike" kern="1200" dirty="0" smtClean="0">
                <a:solidFill>
                  <a:schemeClr val="tx1"/>
                </a:solidFill>
                <a:latin typeface="+mn-lt"/>
                <a:ea typeface="+mn-ea"/>
                <a:cs typeface="+mn-cs"/>
              </a:rPr>
              <a:t>活性化をテーマにしたときに</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a:t>
            </a:r>
            <a:r>
              <a:rPr kumimoji="1" lang="ja-JP" altLang="en-US" sz="1200" b="0" i="0" u="none" strike="noStrike" kern="1200" dirty="0" smtClean="0">
                <a:solidFill>
                  <a:schemeClr val="tx1"/>
                </a:solidFill>
                <a:latin typeface="+mn-lt"/>
                <a:ea typeface="+mn-ea"/>
                <a:cs typeface="+mn-cs"/>
              </a:rPr>
              <a:t>地域のお寺に外国人観光客を呼ぼう、とします。</a:t>
            </a:r>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お寺においてあるパンフレットは日本語のものだけだったので海外の人も楽しめるよう英語のパンフレットを作り、おいてもらいました</a:t>
            </a:r>
            <a:endParaRPr kumimoji="1" lang="en-US" altLang="ja-JP" sz="1200" b="0" i="0" u="none" strike="noStrike" kern="1200" dirty="0" smtClean="0">
              <a:solidFill>
                <a:schemeClr val="tx1"/>
              </a:solidFill>
              <a:latin typeface="+mn-lt"/>
              <a:ea typeface="+mn-ea"/>
              <a:cs typeface="+mn-cs"/>
            </a:endParaRPr>
          </a:p>
          <a:p>
            <a:pPr rtl="0"/>
            <a:endParaRPr kumimoji="1" lang="en-US" altLang="ja-JP" sz="1200" b="0" i="0" u="none" strike="noStrike" kern="1200" dirty="0" smtClean="0">
              <a:solidFill>
                <a:schemeClr val="tx1"/>
              </a:solidFill>
              <a:latin typeface="+mn-lt"/>
              <a:ea typeface="+mn-ea"/>
              <a:cs typeface="+mn-cs"/>
            </a:endParaRPr>
          </a:p>
          <a:p>
            <a:pPr rtl="0"/>
            <a:r>
              <a:rPr kumimoji="1" lang="ja-JP" altLang="en-US" sz="1200" b="0" i="0" u="none" strike="noStrike" kern="1200" dirty="0" smtClean="0">
                <a:solidFill>
                  <a:schemeClr val="tx1"/>
                </a:solidFill>
                <a:latin typeface="+mn-lt"/>
                <a:ea typeface="+mn-ea"/>
                <a:cs typeface="+mn-cs"/>
              </a:rPr>
              <a:t>　生徒からは</a:t>
            </a:r>
            <a:endParaRPr kumimoji="1" lang="en-US" altLang="ja-JP" sz="1200" b="0" i="0" u="none" strike="noStrike" kern="1200" dirty="0" smtClean="0">
              <a:solidFill>
                <a:schemeClr val="tx1"/>
              </a:solidFill>
              <a:latin typeface="+mn-lt"/>
              <a:ea typeface="+mn-ea"/>
              <a:cs typeface="+mn-cs"/>
            </a:endParaRPr>
          </a:p>
          <a:p>
            <a:r>
              <a:rPr kumimoji="1" lang="ja-JP" altLang="en-US" sz="1200" b="0" i="0" u="none" strike="noStrike" kern="1200" dirty="0" smtClean="0">
                <a:solidFill>
                  <a:schemeClr val="tx1"/>
                </a:solidFill>
                <a:latin typeface="+mn-lt"/>
                <a:ea typeface="+mn-ea"/>
                <a:cs typeface="+mn-cs"/>
              </a:rPr>
              <a:t>　</a:t>
            </a:r>
            <a:r>
              <a:rPr lang="ja-JP" altLang="en-US" dirty="0" smtClean="0"/>
              <a:t>・外国人観光客が多いことは知っていたが、</a:t>
            </a:r>
            <a:r>
              <a:rPr lang="ja-JP" altLang="en-US" dirty="0" smtClean="0">
                <a:solidFill>
                  <a:srgbClr val="FF0000"/>
                </a:solidFill>
              </a:rPr>
              <a:t>英語表記が少ないことに驚いた</a:t>
            </a:r>
            <a:r>
              <a:rPr lang="ja-JP" altLang="en-US" dirty="0" smtClean="0"/>
              <a:t>（知りたい）</a:t>
            </a:r>
          </a:p>
          <a:p>
            <a:r>
              <a:rPr lang="ja-JP" altLang="en-US" dirty="0" smtClean="0"/>
              <a:t>　・街の</a:t>
            </a:r>
            <a:r>
              <a:rPr lang="ja-JP" altLang="en-US" dirty="0" smtClean="0">
                <a:solidFill>
                  <a:srgbClr val="FF0000"/>
                </a:solidFill>
              </a:rPr>
              <a:t>グローバル化に貢献</a:t>
            </a:r>
            <a:r>
              <a:rPr lang="ja-JP" altLang="en-US" dirty="0" smtClean="0"/>
              <a:t>（達成感・認められる）</a:t>
            </a:r>
          </a:p>
          <a:p>
            <a:r>
              <a:rPr lang="ja-JP" altLang="en-US" dirty="0" smtClean="0"/>
              <a:t>　・</a:t>
            </a:r>
            <a:r>
              <a:rPr lang="ja-JP" altLang="en-US" dirty="0" smtClean="0">
                <a:solidFill>
                  <a:srgbClr val="FF0000"/>
                </a:solidFill>
              </a:rPr>
              <a:t>目標を達成</a:t>
            </a:r>
            <a:r>
              <a:rPr lang="ja-JP" altLang="en-US" dirty="0" smtClean="0"/>
              <a:t>することができた（成長）</a:t>
            </a:r>
          </a:p>
          <a:p>
            <a:r>
              <a:rPr lang="ja-JP" altLang="en-US" dirty="0" smtClean="0"/>
              <a:t>　</a:t>
            </a:r>
            <a:r>
              <a:rPr lang="ja-JP" altLang="en-US" dirty="0" smtClean="0"/>
              <a:t>と</a:t>
            </a:r>
            <a:r>
              <a:rPr lang="ja-JP" altLang="en-US" dirty="0" smtClean="0"/>
              <a:t>いう感想が出ました」</a:t>
            </a:r>
            <a:endParaRPr lang="ja-JP" altLang="en-US" b="0" dirty="0" smtClean="0"/>
          </a:p>
          <a:p>
            <a:r>
              <a:rPr lang="ja-JP" altLang="en-US" dirty="0" smtClean="0"/>
              <a:t/>
            </a:r>
            <a:br>
              <a:rPr lang="ja-JP" altLang="en-US" dirty="0" smtClean="0"/>
            </a:br>
            <a:endParaRPr kumimoji="1" lang="ja-JP" altLang="en-US" dirty="0"/>
          </a:p>
        </p:txBody>
      </p:sp>
      <p:sp>
        <p:nvSpPr>
          <p:cNvPr id="4" name="スライド番号プレースホルダ 3"/>
          <p:cNvSpPr>
            <a:spLocks noGrp="1"/>
          </p:cNvSpPr>
          <p:nvPr>
            <p:ph type="sldNum" sz="quarter" idx="10"/>
          </p:nvPr>
        </p:nvSpPr>
        <p:spPr/>
        <p:txBody>
          <a:bodyPr/>
          <a:lstStyle/>
          <a:p>
            <a:fld id="{72BD4E89-9262-7A43-8FA9-435606E1FA0C}"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4615937" y="2130425"/>
            <a:ext cx="4085151" cy="2594719"/>
          </a:xfrm>
        </p:spPr>
        <p:txBody>
          <a:bodyPr lIns="0" tIns="0" rIns="0" bIns="0">
            <a:noAutofit/>
          </a:bodyPr>
          <a:lstStyle>
            <a:lvl1pPr algn="l">
              <a:defRPr b="1" i="0">
                <a:solidFill>
                  <a:schemeClr val="tx1">
                    <a:lumMod val="75000"/>
                    <a:lumOff val="25000"/>
                  </a:schemeClr>
                </a:solidFill>
                <a:latin typeface="Meiryo" panose="020B0604030504040204" pitchFamily="34" charset="-128"/>
                <a:ea typeface="Meiryo" panose="020B0604030504040204" pitchFamily="34" charset="-128"/>
              </a:defRPr>
            </a:lvl1pPr>
          </a:lstStyle>
          <a:p>
            <a:r>
              <a:rPr kumimoji="1" lang="ja-JP" altLang="en-US"/>
              <a:t>マスタ タイトルの書式設定</a:t>
            </a:r>
          </a:p>
        </p:txBody>
      </p:sp>
      <p:sp>
        <p:nvSpPr>
          <p:cNvPr id="3" name="サブタイトル 2"/>
          <p:cNvSpPr>
            <a:spLocks noGrp="1"/>
          </p:cNvSpPr>
          <p:nvPr>
            <p:ph type="subTitle" idx="1" hasCustomPrompt="1"/>
          </p:nvPr>
        </p:nvSpPr>
        <p:spPr>
          <a:xfrm>
            <a:off x="5572696" y="5301208"/>
            <a:ext cx="3128392" cy="360040"/>
          </a:xfrm>
        </p:spPr>
        <p:txBody>
          <a:bodyPr lIns="0" tIns="0" rIns="0" bIns="0">
            <a:noAutofit/>
          </a:bodyPr>
          <a:lstStyle>
            <a:lvl1pPr marL="0" indent="0" algn="r">
              <a:buNone/>
              <a:defRPr sz="2400" b="0" i="0">
                <a:solidFill>
                  <a:schemeClr val="tx1">
                    <a:lumMod val="75000"/>
                    <a:lumOff val="25000"/>
                  </a:schemeClr>
                </a:solidFill>
                <a:latin typeface="Meiryo" panose="020B0604030504040204" pitchFamily="34" charset="-128"/>
                <a:ea typeface="Meiryo" panose="020B0604030504040204"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dirty="0"/>
              <a:t>0000</a:t>
            </a:r>
            <a:r>
              <a:rPr kumimoji="1" lang="ja-JP" altLang="en-US"/>
              <a:t>年　</a:t>
            </a:r>
            <a:r>
              <a:rPr kumimoji="1" lang="en-US" altLang="ja-JP" dirty="0"/>
              <a:t>0</a:t>
            </a:r>
            <a:r>
              <a:rPr kumimoji="1" lang="ja-JP" altLang="en-US"/>
              <a:t>月　</a:t>
            </a:r>
            <a:r>
              <a:rPr kumimoji="1" lang="en-US" altLang="ja-JP" dirty="0"/>
              <a:t>0</a:t>
            </a:r>
            <a:r>
              <a:rPr kumimoji="1" lang="ja-JP" altLang="en-US"/>
              <a:t>日</a:t>
            </a:r>
          </a:p>
        </p:txBody>
      </p:sp>
      <p:cxnSp>
        <p:nvCxnSpPr>
          <p:cNvPr id="5" name="直線コネクタ 4">
            <a:extLst>
              <a:ext uri="{FF2B5EF4-FFF2-40B4-BE49-F238E27FC236}">
                <a16:creationId xmlns="" xmlns:a16="http://schemas.microsoft.com/office/drawing/2014/main" id="{FCD84E39-E00D-C246-833B-0098B696B756}"/>
              </a:ext>
            </a:extLst>
          </p:cNvPr>
          <p:cNvCxnSpPr>
            <a:cxnSpLocks/>
          </p:cNvCxnSpPr>
          <p:nvPr userDrawn="1"/>
        </p:nvCxnSpPr>
        <p:spPr>
          <a:xfrm>
            <a:off x="5580112" y="5733256"/>
            <a:ext cx="3120976" cy="0"/>
          </a:xfrm>
          <a:prstGeom prst="line">
            <a:avLst/>
          </a:prstGeom>
          <a:ln w="34925">
            <a:solidFill>
              <a:srgbClr val="0EB299"/>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7">
            <a:extLst>
              <a:ext uri="{FF2B5EF4-FFF2-40B4-BE49-F238E27FC236}">
                <a16:creationId xmlns="" xmlns:a16="http://schemas.microsoft.com/office/drawing/2014/main" id="{029F38EC-EEBA-4E4A-96B0-47C39819843B}"/>
              </a:ext>
            </a:extLst>
          </p:cNvPr>
          <p:cNvSpPr>
            <a:spLocks noGrp="1"/>
          </p:cNvSpPr>
          <p:nvPr>
            <p:ph type="body" sz="quarter" idx="10" hasCustomPrompt="1"/>
          </p:nvPr>
        </p:nvSpPr>
        <p:spPr>
          <a:xfrm>
            <a:off x="5580063" y="5876925"/>
            <a:ext cx="3121025" cy="360363"/>
          </a:xfrm>
        </p:spPr>
        <p:txBody>
          <a:bodyPr>
            <a:noAutofit/>
          </a:bodyPr>
          <a:lstStyle>
            <a:lvl1pPr marL="0" indent="0" algn="r">
              <a:buNone/>
              <a:defRPr sz="1600">
                <a:latin typeface="Meiryo" panose="020B0604030504040204" pitchFamily="34" charset="-128"/>
                <a:ea typeface="Meiryo" panose="020B0604030504040204" pitchFamily="34" charset="-128"/>
              </a:defRPr>
            </a:lvl1pPr>
          </a:lstStyle>
          <a:p>
            <a:r>
              <a:rPr kumimoji="1" lang="ja-JP" altLang="en-US"/>
              <a:t>作成者名などが入ります</a:t>
            </a:r>
          </a:p>
        </p:txBody>
      </p:sp>
      <p:sp>
        <p:nvSpPr>
          <p:cNvPr id="6" name="サブタイトル 2">
            <a:extLst>
              <a:ext uri="{FF2B5EF4-FFF2-40B4-BE49-F238E27FC236}">
                <a16:creationId xmlns="" xmlns:a16="http://schemas.microsoft.com/office/drawing/2014/main" id="{7F581257-C1DF-5941-8F99-C8C995BB18BE}"/>
              </a:ext>
            </a:extLst>
          </p:cNvPr>
          <p:cNvSpPr txBox="1">
            <a:spLocks/>
          </p:cNvSpPr>
          <p:nvPr userDrawn="1"/>
        </p:nvSpPr>
        <p:spPr>
          <a:xfrm>
            <a:off x="6732240" y="6580428"/>
            <a:ext cx="1968848" cy="137998"/>
          </a:xfrm>
          <a:prstGeom prst="rect">
            <a:avLst/>
          </a:prstGeom>
        </p:spPr>
        <p:txBody>
          <a:bodyPr vert="horz" lIns="0" tIns="0" rIns="0" bIns="0" rtlCol="0">
            <a:noAutofit/>
          </a:bodyPr>
          <a:lstStyle>
            <a:lvl1pPr marL="0" indent="0" algn="r" defTabSz="914400" rtl="0" eaLnBrk="1" latinLnBrk="0" hangingPunct="1">
              <a:spcBef>
                <a:spcPct val="20000"/>
              </a:spcBef>
              <a:buFont typeface="Arial" pitchFamily="34" charset="0"/>
              <a:buNone/>
              <a:defRPr kumimoji="1" sz="2400" b="0" i="0" kern="1200">
                <a:solidFill>
                  <a:schemeClr val="tx1">
                    <a:lumMod val="75000"/>
                    <a:lumOff val="25000"/>
                  </a:schemeClr>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a:ln>
                  <a:noFill/>
                </a:ln>
                <a:solidFill>
                  <a:prstClr val="white">
                    <a:lumMod val="50000"/>
                  </a:prstClr>
                </a:solidFill>
                <a:effectLst/>
                <a:uLnTx/>
                <a:uFillTx/>
                <a:latin typeface="メイリオ" pitchFamily="50" charset="-128"/>
                <a:ea typeface="メイリオ" pitchFamily="50" charset="-128"/>
                <a:cs typeface="メイリオ" pitchFamily="50" charset="-128"/>
              </a:rPr>
              <a:t>株式会社</a:t>
            </a:r>
            <a:r>
              <a:rPr kumimoji="1" lang="en-US" altLang="ja-JP"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rPr>
              <a:t>NOLTY</a:t>
            </a:r>
            <a:r>
              <a:rPr kumimoji="1" lang="ja-JP" altLang="en-US" sz="1050" b="1" i="0" u="none" strike="noStrike" kern="1200" cap="none" spc="0" normalizeH="0" baseline="0" noProof="0">
                <a:ln>
                  <a:noFill/>
                </a:ln>
                <a:solidFill>
                  <a:prstClr val="white">
                    <a:lumMod val="50000"/>
                  </a:prstClr>
                </a:solidFill>
                <a:effectLst/>
                <a:uLnTx/>
                <a:uFillTx/>
                <a:latin typeface="メイリオ" pitchFamily="50" charset="-128"/>
                <a:ea typeface="メイリオ" pitchFamily="50" charset="-128"/>
                <a:cs typeface="メイリオ" pitchFamily="50" charset="-128"/>
              </a:rPr>
              <a:t>プランナーズ</a:t>
            </a:r>
            <a:endParaRPr kumimoji="1" lang="ja-JP" altLang="en-US"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 xmlns:p14="http://schemas.microsoft.com/office/powerpoint/2010/main" val="246801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18AB2D7-F7D6-E44B-AC31-24E7F33DB518}"/>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AEFD3D40-A081-5D43-845E-AF5ED1BB9A5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E59CFDC6-8DF4-D64D-93F0-85A4A4E46899}"/>
              </a:ext>
            </a:extLst>
          </p:cNvPr>
          <p:cNvSpPr>
            <a:spLocks noGrp="1"/>
          </p:cNvSpPr>
          <p:nvPr>
            <p:ph sz="half" idx="2"/>
          </p:nvPr>
        </p:nvSpPr>
        <p:spPr>
          <a:xfrm>
            <a:off x="629842" y="2505075"/>
            <a:ext cx="3868340"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DAED5AB4-B371-A044-99F7-E5D637AEF0F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 xmlns:a16="http://schemas.microsoft.com/office/drawing/2014/main" id="{42FA8C92-5722-6343-8190-7A31370EA57F}"/>
              </a:ext>
            </a:extLst>
          </p:cNvPr>
          <p:cNvSpPr>
            <a:spLocks noGrp="1"/>
          </p:cNvSpPr>
          <p:nvPr>
            <p:ph sz="quarter" idx="4"/>
          </p:nvPr>
        </p:nvSpPr>
        <p:spPr>
          <a:xfrm>
            <a:off x="4629150" y="2505075"/>
            <a:ext cx="3887391"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42C8BB72-1A65-9146-8257-DDFB2A98496E}"/>
              </a:ext>
            </a:extLst>
          </p:cNvPr>
          <p:cNvSpPr>
            <a:spLocks noGrp="1"/>
          </p:cNvSpPr>
          <p:nvPr>
            <p:ph type="dt" sz="half" idx="10"/>
          </p:nvPr>
        </p:nvSpPr>
        <p:spPr/>
        <p:txBody>
          <a:bodyPr/>
          <a:lstStyle/>
          <a:p>
            <a:fld id="{E90ED720-0104-4369-84BC-D37694168613}" type="datetimeFigureOut">
              <a:rPr kumimoji="1" lang="ja-JP" altLang="en-US" smtClean="0"/>
              <a:pPr/>
              <a:t>2019/5/16</a:t>
            </a:fld>
            <a:endParaRPr kumimoji="1" lang="ja-JP" altLang="en-US"/>
          </a:p>
        </p:txBody>
      </p:sp>
      <p:sp>
        <p:nvSpPr>
          <p:cNvPr id="8" name="フッター プレースホルダー 7">
            <a:extLst>
              <a:ext uri="{FF2B5EF4-FFF2-40B4-BE49-F238E27FC236}">
                <a16:creationId xmlns="" xmlns:a16="http://schemas.microsoft.com/office/drawing/2014/main" id="{08D75053-B6B8-264D-9841-233E6E31420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 xmlns:a16="http://schemas.microsoft.com/office/drawing/2014/main" id="{23C004DA-0AB0-CF48-9862-448B1AB1316E}"/>
              </a:ext>
            </a:extLst>
          </p:cNvPr>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extLst>
      <p:ext uri="{BB962C8B-B14F-4D97-AF65-F5344CB8AC3E}">
        <p14:creationId xmlns="" xmlns:p14="http://schemas.microsoft.com/office/powerpoint/2010/main" val="267001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B5E16B9-028B-BB40-8A8A-8D58DC27F2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1C817F02-D1A4-5F49-A3B5-AE5A343713B2}"/>
              </a:ext>
            </a:extLst>
          </p:cNvPr>
          <p:cNvSpPr>
            <a:spLocks noGrp="1"/>
          </p:cNvSpPr>
          <p:nvPr>
            <p:ph type="dt" sz="half" idx="10"/>
          </p:nvPr>
        </p:nvSpPr>
        <p:spPr/>
        <p:txBody>
          <a:bodyPr/>
          <a:lstStyle/>
          <a:p>
            <a:fld id="{E90ED720-0104-4369-84BC-D37694168613}" type="datetimeFigureOut">
              <a:rPr kumimoji="1" lang="ja-JP" altLang="en-US" smtClean="0"/>
              <a:pPr/>
              <a:t>2019/5/16</a:t>
            </a:fld>
            <a:endParaRPr kumimoji="1" lang="ja-JP" altLang="en-US"/>
          </a:p>
        </p:txBody>
      </p:sp>
      <p:sp>
        <p:nvSpPr>
          <p:cNvPr id="4" name="フッター プレースホルダー 3">
            <a:extLst>
              <a:ext uri="{FF2B5EF4-FFF2-40B4-BE49-F238E27FC236}">
                <a16:creationId xmlns="" xmlns:a16="http://schemas.microsoft.com/office/drawing/2014/main" id="{84586821-F95E-C14E-B728-0B130D585E2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 xmlns:a16="http://schemas.microsoft.com/office/drawing/2014/main" id="{373379C6-D941-6C40-8780-ACB0982A5FD1}"/>
              </a:ext>
            </a:extLst>
          </p:cNvPr>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extLst>
      <p:ext uri="{BB962C8B-B14F-4D97-AF65-F5344CB8AC3E}">
        <p14:creationId xmlns="" xmlns:p14="http://schemas.microsoft.com/office/powerpoint/2010/main" val="20527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F046CC46-F786-1A46-A8C4-F6AA903B5D3F}"/>
              </a:ext>
            </a:extLst>
          </p:cNvPr>
          <p:cNvSpPr>
            <a:spLocks noGrp="1"/>
          </p:cNvSpPr>
          <p:nvPr>
            <p:ph type="dt" sz="half" idx="10"/>
          </p:nvPr>
        </p:nvSpPr>
        <p:spPr/>
        <p:txBody>
          <a:bodyPr/>
          <a:lstStyle/>
          <a:p>
            <a:fld id="{E90ED720-0104-4369-84BC-D37694168613}" type="datetimeFigureOut">
              <a:rPr kumimoji="1" lang="ja-JP" altLang="en-US" smtClean="0"/>
              <a:pPr/>
              <a:t>2019/5/16</a:t>
            </a:fld>
            <a:endParaRPr kumimoji="1" lang="ja-JP" altLang="en-US"/>
          </a:p>
        </p:txBody>
      </p:sp>
      <p:sp>
        <p:nvSpPr>
          <p:cNvPr id="3" name="フッター プレースホルダー 2">
            <a:extLst>
              <a:ext uri="{FF2B5EF4-FFF2-40B4-BE49-F238E27FC236}">
                <a16:creationId xmlns="" xmlns:a16="http://schemas.microsoft.com/office/drawing/2014/main" id="{27F3706E-32F7-4F4C-B4D6-8713BD98B22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 xmlns:a16="http://schemas.microsoft.com/office/drawing/2014/main" id="{3D1333C8-66CC-F442-ABAC-D72A75ED0D0F}"/>
              </a:ext>
            </a:extLst>
          </p:cNvPr>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extLst>
      <p:ext uri="{BB962C8B-B14F-4D97-AF65-F5344CB8AC3E}">
        <p14:creationId xmlns="" xmlns:p14="http://schemas.microsoft.com/office/powerpoint/2010/main" val="877821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0940E13-C725-5B46-90C3-71772F9584C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C4FE3F7B-A90C-004E-8127-87CBF4F03EF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FC29F1A1-CD59-274A-966A-71CC3532D1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BDBA8648-6DCC-7849-B57A-A168F5636254}"/>
              </a:ext>
            </a:extLst>
          </p:cNvPr>
          <p:cNvSpPr>
            <a:spLocks noGrp="1"/>
          </p:cNvSpPr>
          <p:nvPr>
            <p:ph type="dt" sz="half" idx="10"/>
          </p:nvPr>
        </p:nvSpPr>
        <p:spPr/>
        <p:txBody>
          <a:bodyPr/>
          <a:lstStyle/>
          <a:p>
            <a:fld id="{E90ED720-0104-4369-84BC-D37694168613}" type="datetimeFigureOut">
              <a:rPr kumimoji="1" lang="ja-JP" altLang="en-US" smtClean="0"/>
              <a:pPr/>
              <a:t>2019/5/16</a:t>
            </a:fld>
            <a:endParaRPr kumimoji="1" lang="ja-JP" altLang="en-US"/>
          </a:p>
        </p:txBody>
      </p:sp>
      <p:sp>
        <p:nvSpPr>
          <p:cNvPr id="6" name="フッター プレースホルダー 5">
            <a:extLst>
              <a:ext uri="{FF2B5EF4-FFF2-40B4-BE49-F238E27FC236}">
                <a16:creationId xmlns="" xmlns:a16="http://schemas.microsoft.com/office/drawing/2014/main" id="{3FFFB5FB-8B9E-064B-A77E-E820EF09EB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5346AF90-3389-B442-9D4A-9B9F92398DDD}"/>
              </a:ext>
            </a:extLst>
          </p:cNvPr>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extLst>
      <p:ext uri="{BB962C8B-B14F-4D97-AF65-F5344CB8AC3E}">
        <p14:creationId xmlns="" xmlns:p14="http://schemas.microsoft.com/office/powerpoint/2010/main" val="225696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88ECF8A-86C3-FD46-B2CC-0E63989533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D6397603-7705-8C46-A87C-B9BDB943E81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 xmlns:a16="http://schemas.microsoft.com/office/drawing/2014/main" id="{5B88C78A-2E1C-A64C-A973-7274832724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B5A8A341-8276-F24B-BE0C-74F9650568EF}"/>
              </a:ext>
            </a:extLst>
          </p:cNvPr>
          <p:cNvSpPr>
            <a:spLocks noGrp="1"/>
          </p:cNvSpPr>
          <p:nvPr>
            <p:ph type="dt" sz="half" idx="10"/>
          </p:nvPr>
        </p:nvSpPr>
        <p:spPr/>
        <p:txBody>
          <a:bodyPr/>
          <a:lstStyle/>
          <a:p>
            <a:fld id="{E90ED720-0104-4369-84BC-D37694168613}" type="datetimeFigureOut">
              <a:rPr kumimoji="1" lang="ja-JP" altLang="en-US" smtClean="0"/>
              <a:pPr/>
              <a:t>2019/5/16</a:t>
            </a:fld>
            <a:endParaRPr kumimoji="1" lang="ja-JP" altLang="en-US"/>
          </a:p>
        </p:txBody>
      </p:sp>
      <p:sp>
        <p:nvSpPr>
          <p:cNvPr id="6" name="フッター プレースホルダー 5">
            <a:extLst>
              <a:ext uri="{FF2B5EF4-FFF2-40B4-BE49-F238E27FC236}">
                <a16:creationId xmlns="" xmlns:a16="http://schemas.microsoft.com/office/drawing/2014/main" id="{EE8C4FED-9E22-FC4C-8D1A-B9DC925420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22579C72-F401-FA46-BCE1-E7BDBB9D3DAD}"/>
              </a:ext>
            </a:extLst>
          </p:cNvPr>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extLst>
      <p:ext uri="{BB962C8B-B14F-4D97-AF65-F5344CB8AC3E}">
        <p14:creationId xmlns="" xmlns:p14="http://schemas.microsoft.com/office/powerpoint/2010/main" val="3670973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3D182D5-E963-3C45-906B-FD75056BA77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3039992D-FE83-6C4D-8CC9-4BD173450F2F}"/>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5873A8AD-FA6D-8043-BCC4-84EDC6D20A32}"/>
              </a:ext>
            </a:extLst>
          </p:cNvPr>
          <p:cNvSpPr>
            <a:spLocks noGrp="1"/>
          </p:cNvSpPr>
          <p:nvPr>
            <p:ph type="dt" sz="half" idx="10"/>
          </p:nvPr>
        </p:nvSpPr>
        <p:spPr/>
        <p:txBody>
          <a:bodyPr/>
          <a:lstStyle/>
          <a:p>
            <a:fld id="{E90ED720-0104-4369-84BC-D37694168613}" type="datetimeFigureOut">
              <a:rPr kumimoji="1" lang="ja-JP" altLang="en-US" smtClean="0"/>
              <a:pPr/>
              <a:t>2019/5/16</a:t>
            </a:fld>
            <a:endParaRPr kumimoji="1" lang="ja-JP" altLang="en-US"/>
          </a:p>
        </p:txBody>
      </p:sp>
      <p:sp>
        <p:nvSpPr>
          <p:cNvPr id="5" name="フッター プレースホルダー 4">
            <a:extLst>
              <a:ext uri="{FF2B5EF4-FFF2-40B4-BE49-F238E27FC236}">
                <a16:creationId xmlns="" xmlns:a16="http://schemas.microsoft.com/office/drawing/2014/main" id="{6FA63A33-46BD-3949-A103-104F1015DC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456FB83E-E816-BC4D-860D-9B390AA7AA1B}"/>
              </a:ext>
            </a:extLst>
          </p:cNvPr>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extLst>
      <p:ext uri="{BB962C8B-B14F-4D97-AF65-F5344CB8AC3E}">
        <p14:creationId xmlns="" xmlns:p14="http://schemas.microsoft.com/office/powerpoint/2010/main" val="4008120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992B74EF-8633-6D4E-88D0-CB91372E608E}"/>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13E427E1-8BAB-D342-A3DC-ED08B6506DF5}"/>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EAD8259D-9547-3F47-BDF8-E5D371158819}"/>
              </a:ext>
            </a:extLst>
          </p:cNvPr>
          <p:cNvSpPr>
            <a:spLocks noGrp="1"/>
          </p:cNvSpPr>
          <p:nvPr>
            <p:ph type="dt" sz="half" idx="10"/>
          </p:nvPr>
        </p:nvSpPr>
        <p:spPr/>
        <p:txBody>
          <a:bodyPr/>
          <a:lstStyle/>
          <a:p>
            <a:fld id="{359038BB-09D7-894A-801A-2EA92AB99C73}" type="datetimeFigureOut">
              <a:rPr kumimoji="1" lang="ja-JP" altLang="en-US" smtClean="0"/>
              <a:pPr/>
              <a:t>2019/5/16</a:t>
            </a:fld>
            <a:endParaRPr kumimoji="1" lang="ja-JP" altLang="en-US"/>
          </a:p>
        </p:txBody>
      </p:sp>
      <p:sp>
        <p:nvSpPr>
          <p:cNvPr id="5" name="フッター プレースホルダー 4">
            <a:extLst>
              <a:ext uri="{FF2B5EF4-FFF2-40B4-BE49-F238E27FC236}">
                <a16:creationId xmlns="" xmlns:a16="http://schemas.microsoft.com/office/drawing/2014/main" id="{4F22C7B1-46EB-2746-A68C-C83F240ACC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1A3B2D3D-CA2C-DD49-B247-D9259D72177E}"/>
              </a:ext>
            </a:extLst>
          </p:cNvPr>
          <p:cNvSpPr>
            <a:spLocks noGrp="1"/>
          </p:cNvSpPr>
          <p:nvPr>
            <p:ph type="sldNum" sz="quarter" idx="12"/>
          </p:nvPr>
        </p:nvSpPr>
        <p:spPr/>
        <p:txBody>
          <a:bodyPr/>
          <a:lstStyle/>
          <a:p>
            <a:fld id="{A7B95B39-409A-3640-9126-A0F0D6F2CB0B}" type="slidenum">
              <a:rPr kumimoji="1" lang="ja-JP" altLang="en-US" smtClean="0"/>
              <a:pPr/>
              <a:t>&lt;#&gt;</a:t>
            </a:fld>
            <a:endParaRPr kumimoji="1" lang="ja-JP" altLang="en-US"/>
          </a:p>
        </p:txBody>
      </p:sp>
    </p:spTree>
    <p:extLst>
      <p:ext uri="{BB962C8B-B14F-4D97-AF65-F5344CB8AC3E}">
        <p14:creationId xmlns="" xmlns:p14="http://schemas.microsoft.com/office/powerpoint/2010/main" val="260352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ユーザー設定レイアウ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078C94E-549A-EA4D-9A73-C1CEC15743E7}"/>
              </a:ext>
            </a:extLst>
          </p:cNvPr>
          <p:cNvSpPr>
            <a:spLocks noGrp="1"/>
          </p:cNvSpPr>
          <p:nvPr>
            <p:ph type="title"/>
          </p:nvPr>
        </p:nvSpPr>
        <p:spPr>
          <a:xfrm>
            <a:off x="1475656" y="332656"/>
            <a:ext cx="7211144" cy="864319"/>
          </a:xfrm>
        </p:spPr>
        <p:txBody>
          <a:bodyPr>
            <a:normAutofit/>
          </a:bodyPr>
          <a:lstStyle>
            <a:lvl1pPr algn="l">
              <a:defRPr sz="3500" b="1" i="0">
                <a:solidFill>
                  <a:schemeClr val="tx1">
                    <a:lumMod val="75000"/>
                    <a:lumOff val="25000"/>
                  </a:schemeClr>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4" name="テキスト プレースホルダー 3">
            <a:extLst>
              <a:ext uri="{FF2B5EF4-FFF2-40B4-BE49-F238E27FC236}">
                <a16:creationId xmlns="" xmlns:a16="http://schemas.microsoft.com/office/drawing/2014/main" id="{3C1FCB90-87FE-3547-8BF5-5F0F52840B19}"/>
              </a:ext>
            </a:extLst>
          </p:cNvPr>
          <p:cNvSpPr>
            <a:spLocks noGrp="1"/>
          </p:cNvSpPr>
          <p:nvPr>
            <p:ph type="body" sz="quarter" idx="10"/>
          </p:nvPr>
        </p:nvSpPr>
        <p:spPr>
          <a:xfrm>
            <a:off x="1258888" y="1988840"/>
            <a:ext cx="7442200" cy="4248448"/>
          </a:xfrm>
        </p:spPr>
        <p:txBody>
          <a:bodyPr>
            <a:normAutofit/>
          </a:bodyPr>
          <a:lstStyle>
            <a:lvl1pPr marL="0" indent="0">
              <a:buNone/>
              <a:defRPr sz="2800">
                <a:solidFill>
                  <a:schemeClr val="tx1">
                    <a:lumMod val="75000"/>
                    <a:lumOff val="25000"/>
                  </a:schemeClr>
                </a:solidFill>
                <a:latin typeface="Meiryo" panose="020B0604030504040204" pitchFamily="34" charset="-128"/>
                <a:ea typeface="Meiryo" panose="020B0604030504040204" pitchFamily="34" charset="-128"/>
              </a:defRPr>
            </a:lvl1pPr>
          </a:lstStyle>
          <a:p>
            <a:r>
              <a:rPr kumimoji="1" lang="ja-JP" altLang="en-US"/>
              <a:t>マスター テキストの書式設定
第 </a:t>
            </a:r>
            <a:r>
              <a:rPr kumimoji="1" lang="en-US" altLang="ja-JP" dirty="0"/>
              <a:t>2 </a:t>
            </a:r>
            <a:r>
              <a:rPr kumimoji="1" lang="ja-JP" altLang="en-US"/>
              <a:t>レベル
第 </a:t>
            </a:r>
            <a:r>
              <a:rPr kumimoji="1" lang="en-US" altLang="ja-JP" dirty="0"/>
              <a:t>3 </a:t>
            </a:r>
            <a:r>
              <a:rPr kumimoji="1" lang="ja-JP" altLang="en-US"/>
              <a:t>レベル
第 </a:t>
            </a:r>
            <a:r>
              <a:rPr kumimoji="1" lang="en-US" altLang="ja-JP" dirty="0"/>
              <a:t>4 </a:t>
            </a:r>
            <a:r>
              <a:rPr kumimoji="1" lang="ja-JP" altLang="en-US"/>
              <a:t>レベル
第 </a:t>
            </a:r>
            <a:r>
              <a:rPr kumimoji="1" lang="en-US" altLang="ja-JP" dirty="0"/>
              <a:t>5 </a:t>
            </a:r>
            <a:r>
              <a:rPr kumimoji="1" lang="ja-JP" altLang="en-US"/>
              <a:t>レベル</a:t>
            </a:r>
          </a:p>
        </p:txBody>
      </p:sp>
      <p:sp>
        <p:nvSpPr>
          <p:cNvPr id="5" name="サブタイトル 2">
            <a:extLst>
              <a:ext uri="{FF2B5EF4-FFF2-40B4-BE49-F238E27FC236}">
                <a16:creationId xmlns="" xmlns:a16="http://schemas.microsoft.com/office/drawing/2014/main" id="{8ECF17FC-EB5C-7546-9AEF-F9F992854423}"/>
              </a:ext>
            </a:extLst>
          </p:cNvPr>
          <p:cNvSpPr txBox="1">
            <a:spLocks/>
          </p:cNvSpPr>
          <p:nvPr userDrawn="1"/>
        </p:nvSpPr>
        <p:spPr>
          <a:xfrm>
            <a:off x="6732240" y="6580428"/>
            <a:ext cx="1968848" cy="137998"/>
          </a:xfrm>
          <a:prstGeom prst="rect">
            <a:avLst/>
          </a:prstGeom>
        </p:spPr>
        <p:txBody>
          <a:bodyPr vert="horz" lIns="0" tIns="0" rIns="0" bIns="0" rtlCol="0">
            <a:noAutofit/>
          </a:bodyPr>
          <a:lstStyle>
            <a:lvl1pPr marL="0" indent="0" algn="r" defTabSz="914400" rtl="0" eaLnBrk="1" latinLnBrk="0" hangingPunct="1">
              <a:spcBef>
                <a:spcPct val="20000"/>
              </a:spcBef>
              <a:buFont typeface="Arial" pitchFamily="34" charset="0"/>
              <a:buNone/>
              <a:defRPr kumimoji="1" sz="2400" b="0" i="0" kern="1200">
                <a:solidFill>
                  <a:schemeClr val="tx1">
                    <a:lumMod val="75000"/>
                    <a:lumOff val="25000"/>
                  </a:schemeClr>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a:ln>
                  <a:noFill/>
                </a:ln>
                <a:solidFill>
                  <a:prstClr val="white">
                    <a:lumMod val="50000"/>
                  </a:prstClr>
                </a:solidFill>
                <a:effectLst/>
                <a:uLnTx/>
                <a:uFillTx/>
                <a:latin typeface="メイリオ" pitchFamily="50" charset="-128"/>
                <a:ea typeface="メイリオ" pitchFamily="50" charset="-128"/>
                <a:cs typeface="メイリオ" pitchFamily="50" charset="-128"/>
              </a:rPr>
              <a:t>株式会社</a:t>
            </a:r>
            <a:r>
              <a:rPr kumimoji="1" lang="en-US" altLang="ja-JP"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rPr>
              <a:t>NOLTY</a:t>
            </a:r>
            <a:r>
              <a:rPr kumimoji="1" lang="ja-JP" altLang="en-US" sz="1050" b="1" i="0" u="none" strike="noStrike" kern="1200" cap="none" spc="0" normalizeH="0" baseline="0" noProof="0">
                <a:ln>
                  <a:noFill/>
                </a:ln>
                <a:solidFill>
                  <a:prstClr val="white">
                    <a:lumMod val="50000"/>
                  </a:prstClr>
                </a:solidFill>
                <a:effectLst/>
                <a:uLnTx/>
                <a:uFillTx/>
                <a:latin typeface="メイリオ" pitchFamily="50" charset="-128"/>
                <a:ea typeface="メイリオ" pitchFamily="50" charset="-128"/>
                <a:cs typeface="メイリオ" pitchFamily="50" charset="-128"/>
              </a:rPr>
              <a:t>プランナーズ</a:t>
            </a:r>
            <a:endParaRPr kumimoji="1" lang="ja-JP" altLang="en-US"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 xmlns:p14="http://schemas.microsoft.com/office/powerpoint/2010/main" val="221766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セクション見出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939888" y="2564904"/>
            <a:ext cx="5264224" cy="2592288"/>
          </a:xfrm>
        </p:spPr>
        <p:txBody>
          <a:bodyPr lIns="0" tIns="0" rIns="0" bIns="0" anchor="ctr" anchorCtr="0">
            <a:normAutofit/>
          </a:bodyPr>
          <a:lstStyle>
            <a:lvl1pPr algn="ctr">
              <a:defRPr sz="4000" b="1" i="0" cap="all">
                <a:solidFill>
                  <a:schemeClr val="tx1">
                    <a:lumMod val="75000"/>
                    <a:lumOff val="25000"/>
                  </a:schemeClr>
                </a:solidFill>
                <a:latin typeface="Meiryo" panose="020B0604030504040204" pitchFamily="34" charset="-128"/>
                <a:ea typeface="Meiryo" panose="020B0604030504040204" pitchFamily="34" charset="-128"/>
              </a:defRPr>
            </a:lvl1pPr>
          </a:lstStyle>
          <a:p>
            <a:r>
              <a:rPr kumimoji="1" lang="ja-JP" altLang="en-US"/>
              <a:t>マスタ タイトルの書式設定</a:t>
            </a:r>
          </a:p>
        </p:txBody>
      </p:sp>
      <p:sp>
        <p:nvSpPr>
          <p:cNvPr id="3" name="テキスト プレースホルダ 2"/>
          <p:cNvSpPr>
            <a:spLocks noGrp="1"/>
          </p:cNvSpPr>
          <p:nvPr>
            <p:ph type="body" idx="1" hasCustomPrompt="1"/>
          </p:nvPr>
        </p:nvSpPr>
        <p:spPr>
          <a:xfrm>
            <a:off x="2165970" y="1196975"/>
            <a:ext cx="4812060" cy="1007889"/>
          </a:xfrm>
        </p:spPr>
        <p:txBody>
          <a:bodyPr lIns="0" tIns="0" rIns="0" bIns="0" anchor="b">
            <a:noAutofit/>
          </a:bodyPr>
          <a:lstStyle>
            <a:lvl1pPr marL="0" indent="0" algn="ctr">
              <a:buNone/>
              <a:defRPr sz="3600" b="1">
                <a:solidFill>
                  <a:schemeClr val="tx1">
                    <a:tint val="75000"/>
                  </a:schemeClr>
                </a:solidFill>
                <a:latin typeface="Meiryo" panose="020B0604030504040204" pitchFamily="34" charset="-128"/>
                <a:ea typeface="Meiryo" panose="020B0604030504040204" pitchFamily="34"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第</a:t>
            </a:r>
            <a:r>
              <a:rPr kumimoji="1" lang="en-US" altLang="ja-JP" dirty="0"/>
              <a:t>0</a:t>
            </a:r>
            <a:r>
              <a:rPr kumimoji="1" lang="ja-JP" altLang="en-US"/>
              <a:t>章</a:t>
            </a:r>
          </a:p>
        </p:txBody>
      </p:sp>
      <p:cxnSp>
        <p:nvCxnSpPr>
          <p:cNvPr id="8" name="直線コネクタ 7">
            <a:extLst>
              <a:ext uri="{FF2B5EF4-FFF2-40B4-BE49-F238E27FC236}">
                <a16:creationId xmlns="" xmlns:a16="http://schemas.microsoft.com/office/drawing/2014/main" id="{86D8B757-ECE5-704C-AA82-81F96A651786}"/>
              </a:ext>
            </a:extLst>
          </p:cNvPr>
          <p:cNvCxnSpPr>
            <a:cxnSpLocks/>
          </p:cNvCxnSpPr>
          <p:nvPr userDrawn="1"/>
        </p:nvCxnSpPr>
        <p:spPr>
          <a:xfrm>
            <a:off x="1907704" y="2276872"/>
            <a:ext cx="5328592" cy="0"/>
          </a:xfrm>
          <a:prstGeom prst="line">
            <a:avLst/>
          </a:prstGeom>
          <a:ln w="34925">
            <a:solidFill>
              <a:srgbClr val="0EB299"/>
            </a:solidFill>
          </a:ln>
        </p:spPr>
        <p:style>
          <a:lnRef idx="1">
            <a:schemeClr val="accent1"/>
          </a:lnRef>
          <a:fillRef idx="0">
            <a:schemeClr val="accent1"/>
          </a:fillRef>
          <a:effectRef idx="0">
            <a:schemeClr val="accent1"/>
          </a:effectRef>
          <a:fontRef idx="minor">
            <a:schemeClr val="tx1"/>
          </a:fontRef>
        </p:style>
      </p:cxnSp>
      <p:sp>
        <p:nvSpPr>
          <p:cNvPr id="5" name="サブタイトル 2">
            <a:extLst>
              <a:ext uri="{FF2B5EF4-FFF2-40B4-BE49-F238E27FC236}">
                <a16:creationId xmlns="" xmlns:a16="http://schemas.microsoft.com/office/drawing/2014/main" id="{546057FB-7B71-3C46-BF81-E54390C7E2B5}"/>
              </a:ext>
            </a:extLst>
          </p:cNvPr>
          <p:cNvSpPr txBox="1">
            <a:spLocks/>
          </p:cNvSpPr>
          <p:nvPr userDrawn="1"/>
        </p:nvSpPr>
        <p:spPr>
          <a:xfrm>
            <a:off x="6732240" y="6580428"/>
            <a:ext cx="1968848" cy="137998"/>
          </a:xfrm>
          <a:prstGeom prst="rect">
            <a:avLst/>
          </a:prstGeom>
        </p:spPr>
        <p:txBody>
          <a:bodyPr vert="horz" lIns="0" tIns="0" rIns="0" bIns="0" rtlCol="0">
            <a:noAutofit/>
          </a:bodyPr>
          <a:lstStyle>
            <a:lvl1pPr marL="0" indent="0" algn="r" defTabSz="914400" rtl="0" eaLnBrk="1" latinLnBrk="0" hangingPunct="1">
              <a:spcBef>
                <a:spcPct val="20000"/>
              </a:spcBef>
              <a:buFont typeface="Arial" pitchFamily="34" charset="0"/>
              <a:buNone/>
              <a:defRPr kumimoji="1" sz="2400" b="0" i="0" kern="1200">
                <a:solidFill>
                  <a:schemeClr val="tx1">
                    <a:lumMod val="75000"/>
                    <a:lumOff val="25000"/>
                  </a:schemeClr>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a:ln>
                  <a:noFill/>
                </a:ln>
                <a:solidFill>
                  <a:prstClr val="white">
                    <a:lumMod val="50000"/>
                  </a:prstClr>
                </a:solidFill>
                <a:effectLst/>
                <a:uLnTx/>
                <a:uFillTx/>
                <a:latin typeface="メイリオ" pitchFamily="50" charset="-128"/>
                <a:ea typeface="メイリオ" pitchFamily="50" charset="-128"/>
                <a:cs typeface="メイリオ" pitchFamily="50" charset="-128"/>
              </a:rPr>
              <a:t>株式会社</a:t>
            </a:r>
            <a:r>
              <a:rPr kumimoji="1" lang="en-US" altLang="ja-JP"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rPr>
              <a:t>NOLTY</a:t>
            </a:r>
            <a:r>
              <a:rPr kumimoji="1" lang="ja-JP" altLang="en-US" sz="1050" b="1" i="0" u="none" strike="noStrike" kern="1200" cap="none" spc="0" normalizeH="0" baseline="0" noProof="0">
                <a:ln>
                  <a:noFill/>
                </a:ln>
                <a:solidFill>
                  <a:prstClr val="white">
                    <a:lumMod val="50000"/>
                  </a:prstClr>
                </a:solidFill>
                <a:effectLst/>
                <a:uLnTx/>
                <a:uFillTx/>
                <a:latin typeface="メイリオ" pitchFamily="50" charset="-128"/>
                <a:ea typeface="メイリオ" pitchFamily="50" charset="-128"/>
                <a:cs typeface="メイリオ" pitchFamily="50" charset="-128"/>
              </a:rPr>
              <a:t>プランナーズ</a:t>
            </a:r>
            <a:endParaRPr kumimoji="1" lang="ja-JP" altLang="en-US"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 xmlns:p14="http://schemas.microsoft.com/office/powerpoint/2010/main" val="166373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とコンテンツ">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921992" y="581162"/>
            <a:ext cx="6779096" cy="615814"/>
          </a:xfrm>
        </p:spPr>
        <p:txBody>
          <a:bodyPr lIns="0" tIns="0" rIns="0" bIns="0" anchor="ctr" anchorCtr="0">
            <a:noAutofit/>
          </a:bodyPr>
          <a:lstStyle>
            <a:lvl1pPr algn="l">
              <a:defRPr sz="3600" b="1">
                <a:solidFill>
                  <a:schemeClr val="tx1">
                    <a:lumMod val="75000"/>
                    <a:lumOff val="25000"/>
                  </a:schemeClr>
                </a:solidFill>
                <a:latin typeface="Meiryo" panose="020B0604030504040204" pitchFamily="34" charset="-128"/>
                <a:ea typeface="Meiryo" panose="020B0604030504040204" pitchFamily="34" charset="-128"/>
              </a:defRPr>
            </a:lvl1pPr>
          </a:lstStyle>
          <a:p>
            <a:r>
              <a:rPr kumimoji="1" lang="ja-JP" altLang="en-US"/>
              <a:t>マスタ タイトルの書式設定</a:t>
            </a:r>
          </a:p>
        </p:txBody>
      </p:sp>
      <p:sp>
        <p:nvSpPr>
          <p:cNvPr id="3" name="コンテンツ プレースホルダ 2"/>
          <p:cNvSpPr>
            <a:spLocks noGrp="1"/>
          </p:cNvSpPr>
          <p:nvPr>
            <p:ph idx="1" hasCustomPrompt="1"/>
          </p:nvPr>
        </p:nvSpPr>
        <p:spPr>
          <a:xfrm>
            <a:off x="442913" y="1600200"/>
            <a:ext cx="8243887" cy="4637088"/>
          </a:xfrm>
        </p:spPr>
        <p:txBody>
          <a:bodyPr lIns="0" tIns="0" rIns="0" bIns="0">
            <a:normAutofit/>
          </a:bodyPr>
          <a:lstStyle>
            <a:lvl1pPr marL="0" indent="0">
              <a:buNone/>
              <a:defRPr sz="2800">
                <a:solidFill>
                  <a:schemeClr val="tx1">
                    <a:lumMod val="75000"/>
                    <a:lumOff val="25000"/>
                  </a:schemeClr>
                </a:solidFill>
                <a:latin typeface="Meiryo" panose="020B0604030504040204" pitchFamily="34" charset="-128"/>
                <a:ea typeface="Meiryo" panose="020B0604030504040204" pitchFamily="34" charset="-128"/>
              </a:defRPr>
            </a:lvl1pPr>
            <a:lvl2pPr marL="457200" indent="0">
              <a:buNone/>
              <a:defRPr sz="2800">
                <a:solidFill>
                  <a:schemeClr val="tx1">
                    <a:lumMod val="75000"/>
                    <a:lumOff val="25000"/>
                  </a:schemeClr>
                </a:solidFill>
                <a:latin typeface="Meiryo" panose="020B0604030504040204" pitchFamily="34" charset="-128"/>
                <a:ea typeface="Meiryo" panose="020B0604030504040204" pitchFamily="34" charset="-128"/>
              </a:defRPr>
            </a:lvl2pPr>
            <a:lvl3pPr marL="914400" indent="0">
              <a:buNone/>
              <a:defRPr sz="2800">
                <a:solidFill>
                  <a:schemeClr val="tx1">
                    <a:lumMod val="75000"/>
                    <a:lumOff val="25000"/>
                  </a:schemeClr>
                </a:solidFill>
                <a:latin typeface="Meiryo" panose="020B0604030504040204" pitchFamily="34" charset="-128"/>
                <a:ea typeface="Meiryo" panose="020B0604030504040204" pitchFamily="34" charset="-128"/>
              </a:defRPr>
            </a:lvl3pPr>
            <a:lvl4pPr marL="1371600" indent="0">
              <a:buNone/>
              <a:defRPr sz="2800">
                <a:solidFill>
                  <a:schemeClr val="tx1">
                    <a:lumMod val="75000"/>
                    <a:lumOff val="25000"/>
                  </a:schemeClr>
                </a:solidFill>
                <a:latin typeface="Meiryo" panose="020B0604030504040204" pitchFamily="34" charset="-128"/>
                <a:ea typeface="Meiryo" panose="020B0604030504040204" pitchFamily="34" charset="-128"/>
              </a:defRPr>
            </a:lvl4pPr>
            <a:lvl5pPr marL="1828800" indent="0">
              <a:buNone/>
              <a:defRPr sz="2800">
                <a:solidFill>
                  <a:schemeClr val="tx1">
                    <a:lumMod val="75000"/>
                    <a:lumOff val="25000"/>
                  </a:schemeClr>
                </a:solidFill>
                <a:latin typeface="Meiryo" panose="020B0604030504040204" pitchFamily="34" charset="-128"/>
                <a:ea typeface="Meiryo" panose="020B0604030504040204" pitchFamily="34" charset="-128"/>
              </a:defRPr>
            </a:lvl5pPr>
          </a:lstStyle>
          <a:p>
            <a:pPr lvl="0"/>
            <a:r>
              <a:rPr kumimoji="1" lang="ja-JP" altLang="en-US"/>
              <a:t>マスタ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9" name="テキスト プレースホルダー 8">
            <a:extLst>
              <a:ext uri="{FF2B5EF4-FFF2-40B4-BE49-F238E27FC236}">
                <a16:creationId xmlns="" xmlns:a16="http://schemas.microsoft.com/office/drawing/2014/main" id="{D84D3FAA-ECF6-EA4D-BF02-6A109461D34C}"/>
              </a:ext>
            </a:extLst>
          </p:cNvPr>
          <p:cNvSpPr>
            <a:spLocks noGrp="1"/>
          </p:cNvSpPr>
          <p:nvPr>
            <p:ph type="body" sz="quarter" idx="10" hasCustomPrompt="1"/>
          </p:nvPr>
        </p:nvSpPr>
        <p:spPr>
          <a:xfrm>
            <a:off x="363557" y="548680"/>
            <a:ext cx="1256115" cy="648294"/>
          </a:xfrm>
        </p:spPr>
        <p:txBody>
          <a:bodyPr anchor="ctr" anchorCtr="0">
            <a:noAutofit/>
          </a:bodyPr>
          <a:lstStyle>
            <a:lvl1pPr marL="0" indent="0" algn="ctr">
              <a:buNone/>
              <a:defRPr sz="3200" b="1">
                <a:solidFill>
                  <a:schemeClr val="tx1">
                    <a:lumMod val="75000"/>
                    <a:lumOff val="25000"/>
                  </a:schemeClr>
                </a:solidFill>
                <a:latin typeface="Meiryo" panose="020B0604030504040204" pitchFamily="34" charset="-128"/>
                <a:ea typeface="Meiryo" panose="020B0604030504040204" pitchFamily="34" charset="-128"/>
              </a:defRPr>
            </a:lvl1pPr>
          </a:lstStyle>
          <a:p>
            <a:r>
              <a:rPr kumimoji="1" lang="en-US" altLang="ja-JP" dirty="0"/>
              <a:t>0-0</a:t>
            </a:r>
            <a:endParaRPr kumimoji="1" lang="ja-JP" altLang="en-US"/>
          </a:p>
        </p:txBody>
      </p:sp>
      <p:sp>
        <p:nvSpPr>
          <p:cNvPr id="5" name="テキスト プレースホルダー 8">
            <a:extLst>
              <a:ext uri="{FF2B5EF4-FFF2-40B4-BE49-F238E27FC236}">
                <a16:creationId xmlns="" xmlns:a16="http://schemas.microsoft.com/office/drawing/2014/main" id="{1400CF1D-5CA3-334E-8508-180D3E5481EA}"/>
              </a:ext>
            </a:extLst>
          </p:cNvPr>
          <p:cNvSpPr>
            <a:spLocks noGrp="1"/>
          </p:cNvSpPr>
          <p:nvPr>
            <p:ph type="body" sz="quarter" idx="11" hasCustomPrompt="1"/>
          </p:nvPr>
        </p:nvSpPr>
        <p:spPr>
          <a:xfrm>
            <a:off x="363557" y="260648"/>
            <a:ext cx="1256115" cy="277906"/>
          </a:xfrm>
        </p:spPr>
        <p:txBody>
          <a:bodyPr anchor="ctr" anchorCtr="0">
            <a:noAutofit/>
          </a:bodyPr>
          <a:lstStyle>
            <a:lvl1pPr marL="0" indent="0" algn="ctr">
              <a:buNone/>
              <a:defRPr sz="1600" b="1">
                <a:solidFill>
                  <a:schemeClr val="tx1">
                    <a:lumMod val="75000"/>
                    <a:lumOff val="25000"/>
                  </a:schemeClr>
                </a:solidFill>
                <a:latin typeface="Meiryo" panose="020B0604030504040204" pitchFamily="34" charset="-128"/>
                <a:ea typeface="Meiryo" panose="020B0604030504040204" pitchFamily="34" charset="-128"/>
              </a:defRPr>
            </a:lvl1pPr>
          </a:lstStyle>
          <a:p>
            <a:r>
              <a:rPr kumimoji="1" lang="ja-JP" altLang="en-US"/>
              <a:t>探究活動</a:t>
            </a:r>
          </a:p>
        </p:txBody>
      </p:sp>
      <p:sp>
        <p:nvSpPr>
          <p:cNvPr id="6" name="サブタイトル 2">
            <a:extLst>
              <a:ext uri="{FF2B5EF4-FFF2-40B4-BE49-F238E27FC236}">
                <a16:creationId xmlns="" xmlns:a16="http://schemas.microsoft.com/office/drawing/2014/main" id="{1F500776-6977-E647-9D29-774430D22229}"/>
              </a:ext>
            </a:extLst>
          </p:cNvPr>
          <p:cNvSpPr txBox="1">
            <a:spLocks/>
          </p:cNvSpPr>
          <p:nvPr userDrawn="1"/>
        </p:nvSpPr>
        <p:spPr>
          <a:xfrm>
            <a:off x="6732240" y="6580428"/>
            <a:ext cx="1968848" cy="137998"/>
          </a:xfrm>
          <a:prstGeom prst="rect">
            <a:avLst/>
          </a:prstGeom>
        </p:spPr>
        <p:txBody>
          <a:bodyPr vert="horz" lIns="0" tIns="0" rIns="0" bIns="0" rtlCol="0">
            <a:noAutofit/>
          </a:bodyPr>
          <a:lstStyle>
            <a:lvl1pPr marL="0" indent="0" algn="r" defTabSz="914400" rtl="0" eaLnBrk="1" latinLnBrk="0" hangingPunct="1">
              <a:spcBef>
                <a:spcPct val="20000"/>
              </a:spcBef>
              <a:buFont typeface="Arial" pitchFamily="34" charset="0"/>
              <a:buNone/>
              <a:defRPr kumimoji="1" sz="2400" b="0" i="0" kern="1200">
                <a:solidFill>
                  <a:schemeClr val="tx1">
                    <a:lumMod val="75000"/>
                    <a:lumOff val="25000"/>
                  </a:schemeClr>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a:ln>
                  <a:noFill/>
                </a:ln>
                <a:solidFill>
                  <a:schemeClr val="bg1"/>
                </a:solidFill>
                <a:effectLst/>
                <a:uLnTx/>
                <a:uFillTx/>
                <a:latin typeface="メイリオ" pitchFamily="50" charset="-128"/>
                <a:ea typeface="メイリオ" pitchFamily="50" charset="-128"/>
                <a:cs typeface="メイリオ" pitchFamily="50" charset="-128"/>
              </a:rPr>
              <a:t>株式会社</a:t>
            </a:r>
            <a:r>
              <a:rPr kumimoji="1" lang="en-US" altLang="ja-JP" sz="105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NOLTY</a:t>
            </a:r>
            <a:r>
              <a:rPr kumimoji="1" lang="ja-JP" altLang="en-US" sz="1050" b="1" i="0" u="none" strike="noStrike" kern="1200" cap="none" spc="0" normalizeH="0" baseline="0" noProof="0">
                <a:ln>
                  <a:noFill/>
                </a:ln>
                <a:solidFill>
                  <a:schemeClr val="bg1"/>
                </a:solidFill>
                <a:effectLst/>
                <a:uLnTx/>
                <a:uFillTx/>
                <a:latin typeface="メイリオ" pitchFamily="50" charset="-128"/>
                <a:ea typeface="メイリオ" pitchFamily="50" charset="-128"/>
                <a:cs typeface="メイリオ" pitchFamily="50" charset="-128"/>
              </a:rPr>
              <a:t>プランナーズ</a:t>
            </a:r>
            <a:endParaRPr kumimoji="1" lang="ja-JP" altLang="en-US" sz="105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 xmlns:p14="http://schemas.microsoft.com/office/powerpoint/2010/main" val="409759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8BACF35-54C9-DB45-ACC9-704B84556E73}"/>
              </a:ext>
            </a:extLst>
          </p:cNvPr>
          <p:cNvSpPr>
            <a:spLocks noGrp="1"/>
          </p:cNvSpPr>
          <p:nvPr>
            <p:ph type="title" hasCustomPrompt="1"/>
          </p:nvPr>
        </p:nvSpPr>
        <p:spPr>
          <a:xfrm>
            <a:off x="1585640" y="2317440"/>
            <a:ext cx="5972720" cy="2223120"/>
          </a:xfrm>
        </p:spPr>
        <p:txBody>
          <a:bodyPr>
            <a:normAutofit/>
          </a:bodyPr>
          <a:lstStyle>
            <a:lvl1pPr algn="ctr">
              <a:lnSpc>
                <a:spcPct val="100000"/>
              </a:lnSpc>
              <a:spcBef>
                <a:spcPts val="1800"/>
              </a:spcBef>
              <a:defRPr sz="4800" b="1" i="0">
                <a:solidFill>
                  <a:schemeClr val="tx1">
                    <a:lumMod val="75000"/>
                    <a:lumOff val="25000"/>
                  </a:schemeClr>
                </a:solidFill>
                <a:latin typeface="Meiryo" panose="020B0604030504040204" pitchFamily="34" charset="-128"/>
                <a:ea typeface="Meiryo" panose="020B0604030504040204" pitchFamily="34" charset="-128"/>
              </a:defRPr>
            </a:lvl1pPr>
          </a:lstStyle>
          <a:p>
            <a:r>
              <a:rPr kumimoji="1" lang="ja-JP" altLang="en-US"/>
              <a:t>マスター タイトルの</a:t>
            </a:r>
            <a:r>
              <a:rPr kumimoji="1" lang="en-US" altLang="ja-JP" dirty="0"/>
              <a:t/>
            </a:r>
            <a:br>
              <a:rPr kumimoji="1" lang="en-US" altLang="ja-JP" dirty="0"/>
            </a:br>
            <a:r>
              <a:rPr kumimoji="1" lang="ja-JP" altLang="en-US"/>
              <a:t>書式設定</a:t>
            </a:r>
          </a:p>
        </p:txBody>
      </p:sp>
      <p:sp>
        <p:nvSpPr>
          <p:cNvPr id="6" name="サブタイトル 2">
            <a:extLst>
              <a:ext uri="{FF2B5EF4-FFF2-40B4-BE49-F238E27FC236}">
                <a16:creationId xmlns="" xmlns:a16="http://schemas.microsoft.com/office/drawing/2014/main" id="{608FF29B-DEB6-4848-8450-3A833971651D}"/>
              </a:ext>
            </a:extLst>
          </p:cNvPr>
          <p:cNvSpPr txBox="1">
            <a:spLocks/>
          </p:cNvSpPr>
          <p:nvPr userDrawn="1"/>
        </p:nvSpPr>
        <p:spPr>
          <a:xfrm>
            <a:off x="6732240" y="6580428"/>
            <a:ext cx="1968848" cy="137998"/>
          </a:xfrm>
          <a:prstGeom prst="rect">
            <a:avLst/>
          </a:prstGeom>
        </p:spPr>
        <p:txBody>
          <a:bodyPr vert="horz" lIns="0" tIns="0" rIns="0" bIns="0" rtlCol="0">
            <a:noAutofit/>
          </a:bodyPr>
          <a:lstStyle>
            <a:lvl1pPr marL="0" indent="0" algn="r" defTabSz="914400" rtl="0" eaLnBrk="1" latinLnBrk="0" hangingPunct="1">
              <a:spcBef>
                <a:spcPct val="20000"/>
              </a:spcBef>
              <a:buFont typeface="Arial" pitchFamily="34" charset="0"/>
              <a:buNone/>
              <a:defRPr kumimoji="1" sz="2400" b="0" i="0" kern="1200">
                <a:solidFill>
                  <a:schemeClr val="tx1">
                    <a:lumMod val="75000"/>
                    <a:lumOff val="25000"/>
                  </a:schemeClr>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a:ln>
                  <a:noFill/>
                </a:ln>
                <a:solidFill>
                  <a:schemeClr val="bg1"/>
                </a:solidFill>
                <a:effectLst/>
                <a:uLnTx/>
                <a:uFillTx/>
                <a:latin typeface="メイリオ" pitchFamily="50" charset="-128"/>
                <a:ea typeface="メイリオ" pitchFamily="50" charset="-128"/>
                <a:cs typeface="メイリオ" pitchFamily="50" charset="-128"/>
              </a:rPr>
              <a:t>株式会社</a:t>
            </a:r>
            <a:r>
              <a:rPr kumimoji="1" lang="en-US" altLang="ja-JP" sz="105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NOLTY</a:t>
            </a:r>
            <a:r>
              <a:rPr kumimoji="1" lang="ja-JP" altLang="en-US" sz="1050" b="1" i="0" u="none" strike="noStrike" kern="1200" cap="none" spc="0" normalizeH="0" baseline="0" noProof="0">
                <a:ln>
                  <a:noFill/>
                </a:ln>
                <a:solidFill>
                  <a:schemeClr val="bg1"/>
                </a:solidFill>
                <a:effectLst/>
                <a:uLnTx/>
                <a:uFillTx/>
                <a:latin typeface="メイリオ" pitchFamily="50" charset="-128"/>
                <a:ea typeface="メイリオ" pitchFamily="50" charset="-128"/>
                <a:cs typeface="メイリオ" pitchFamily="50" charset="-128"/>
              </a:rPr>
              <a:t>プランナーズ</a:t>
            </a:r>
            <a:endParaRPr kumimoji="1" lang="ja-JP" altLang="en-US" sz="105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 xmlns:p14="http://schemas.microsoft.com/office/powerpoint/2010/main" val="226974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2BC6E62-7507-7347-80B4-EA40447DD1D5}"/>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90CC477E-C9F3-6449-9FCB-3441CAA9D25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E405C99F-A1F0-F944-ADF3-ABB0CD09F31F}"/>
              </a:ext>
            </a:extLst>
          </p:cNvPr>
          <p:cNvSpPr>
            <a:spLocks noGrp="1"/>
          </p:cNvSpPr>
          <p:nvPr>
            <p:ph type="dt" sz="half" idx="10"/>
          </p:nvPr>
        </p:nvSpPr>
        <p:spPr/>
        <p:txBody>
          <a:bodyPr/>
          <a:lstStyle/>
          <a:p>
            <a:fld id="{359038BB-09D7-894A-801A-2EA92AB99C73}" type="datetimeFigureOut">
              <a:rPr kumimoji="1" lang="ja-JP" altLang="en-US" smtClean="0"/>
              <a:pPr/>
              <a:t>2019/5/16</a:t>
            </a:fld>
            <a:endParaRPr kumimoji="1" lang="ja-JP" altLang="en-US"/>
          </a:p>
        </p:txBody>
      </p:sp>
      <p:sp>
        <p:nvSpPr>
          <p:cNvPr id="5" name="フッター プレースホルダー 4">
            <a:extLst>
              <a:ext uri="{FF2B5EF4-FFF2-40B4-BE49-F238E27FC236}">
                <a16:creationId xmlns="" xmlns:a16="http://schemas.microsoft.com/office/drawing/2014/main" id="{7A0F330C-1DEE-8C42-94D0-194BBF4A13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87F0BE02-B483-8D46-8812-A480DA65987B}"/>
              </a:ext>
            </a:extLst>
          </p:cNvPr>
          <p:cNvSpPr>
            <a:spLocks noGrp="1"/>
          </p:cNvSpPr>
          <p:nvPr>
            <p:ph type="sldNum" sz="quarter" idx="12"/>
          </p:nvPr>
        </p:nvSpPr>
        <p:spPr/>
        <p:txBody>
          <a:bodyPr/>
          <a:lstStyle/>
          <a:p>
            <a:fld id="{A7B95B39-409A-3640-9126-A0F0D6F2CB0B}" type="slidenum">
              <a:rPr kumimoji="1" lang="ja-JP" altLang="en-US" smtClean="0"/>
              <a:pPr/>
              <a:t>&lt;#&gt;</a:t>
            </a:fld>
            <a:endParaRPr kumimoji="1" lang="ja-JP" altLang="en-US"/>
          </a:p>
        </p:txBody>
      </p:sp>
    </p:spTree>
    <p:extLst>
      <p:ext uri="{BB962C8B-B14F-4D97-AF65-F5344CB8AC3E}">
        <p14:creationId xmlns="" xmlns:p14="http://schemas.microsoft.com/office/powerpoint/2010/main" val="130791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3CC09D8-B70F-E948-8BEC-5EA16CBA86E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81861B51-A2CF-4A4A-A29F-1E889F2AACC9}"/>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43C1FDE5-0584-8249-81B6-3052F4E16386}"/>
              </a:ext>
            </a:extLst>
          </p:cNvPr>
          <p:cNvSpPr>
            <a:spLocks noGrp="1"/>
          </p:cNvSpPr>
          <p:nvPr>
            <p:ph type="dt" sz="half" idx="10"/>
          </p:nvPr>
        </p:nvSpPr>
        <p:spPr/>
        <p:txBody>
          <a:bodyPr/>
          <a:lstStyle/>
          <a:p>
            <a:fld id="{359038BB-09D7-894A-801A-2EA92AB99C73}" type="datetimeFigureOut">
              <a:rPr kumimoji="1" lang="ja-JP" altLang="en-US" smtClean="0"/>
              <a:pPr/>
              <a:t>2019/5/16</a:t>
            </a:fld>
            <a:endParaRPr kumimoji="1" lang="ja-JP" altLang="en-US"/>
          </a:p>
        </p:txBody>
      </p:sp>
      <p:sp>
        <p:nvSpPr>
          <p:cNvPr id="5" name="フッター プレースホルダー 4">
            <a:extLst>
              <a:ext uri="{FF2B5EF4-FFF2-40B4-BE49-F238E27FC236}">
                <a16:creationId xmlns="" xmlns:a16="http://schemas.microsoft.com/office/drawing/2014/main" id="{095E106B-02BF-1C4A-A257-37F7A2A913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352469CA-B63B-6B4E-8C8D-F24A9483B75B}"/>
              </a:ext>
            </a:extLst>
          </p:cNvPr>
          <p:cNvSpPr>
            <a:spLocks noGrp="1"/>
          </p:cNvSpPr>
          <p:nvPr>
            <p:ph type="sldNum" sz="quarter" idx="12"/>
          </p:nvPr>
        </p:nvSpPr>
        <p:spPr/>
        <p:txBody>
          <a:bodyPr/>
          <a:lstStyle/>
          <a:p>
            <a:fld id="{A7B95B39-409A-3640-9126-A0F0D6F2CB0B}" type="slidenum">
              <a:rPr kumimoji="1" lang="ja-JP" altLang="en-US" smtClean="0"/>
              <a:pPr/>
              <a:t>&lt;#&gt;</a:t>
            </a:fld>
            <a:endParaRPr kumimoji="1" lang="ja-JP" altLang="en-US"/>
          </a:p>
        </p:txBody>
      </p:sp>
    </p:spTree>
    <p:extLst>
      <p:ext uri="{BB962C8B-B14F-4D97-AF65-F5344CB8AC3E}">
        <p14:creationId xmlns="" xmlns:p14="http://schemas.microsoft.com/office/powerpoint/2010/main" val="292029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D457D20-C85A-A441-949C-7959E30FA0E8}"/>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70683EA2-75E5-5949-82BA-4A0828F8F4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A864E974-588A-FA47-A639-53858EFFB461}"/>
              </a:ext>
            </a:extLst>
          </p:cNvPr>
          <p:cNvSpPr>
            <a:spLocks noGrp="1"/>
          </p:cNvSpPr>
          <p:nvPr>
            <p:ph type="dt" sz="half" idx="10"/>
          </p:nvPr>
        </p:nvSpPr>
        <p:spPr/>
        <p:txBody>
          <a:bodyPr/>
          <a:lstStyle/>
          <a:p>
            <a:fld id="{359038BB-09D7-894A-801A-2EA92AB99C73}" type="datetimeFigureOut">
              <a:rPr kumimoji="1" lang="ja-JP" altLang="en-US" smtClean="0"/>
              <a:pPr/>
              <a:t>2019/5/16</a:t>
            </a:fld>
            <a:endParaRPr kumimoji="1" lang="ja-JP" altLang="en-US"/>
          </a:p>
        </p:txBody>
      </p:sp>
      <p:sp>
        <p:nvSpPr>
          <p:cNvPr id="5" name="フッター プレースホルダー 4">
            <a:extLst>
              <a:ext uri="{FF2B5EF4-FFF2-40B4-BE49-F238E27FC236}">
                <a16:creationId xmlns="" xmlns:a16="http://schemas.microsoft.com/office/drawing/2014/main" id="{6489F4AE-B802-4840-8076-EE8AF8EE52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6E9327A5-E6CA-554E-8D12-7B6A322E1CCE}"/>
              </a:ext>
            </a:extLst>
          </p:cNvPr>
          <p:cNvSpPr>
            <a:spLocks noGrp="1"/>
          </p:cNvSpPr>
          <p:nvPr>
            <p:ph type="sldNum" sz="quarter" idx="12"/>
          </p:nvPr>
        </p:nvSpPr>
        <p:spPr/>
        <p:txBody>
          <a:bodyPr/>
          <a:lstStyle/>
          <a:p>
            <a:fld id="{A7B95B39-409A-3640-9126-A0F0D6F2CB0B}" type="slidenum">
              <a:rPr kumimoji="1" lang="ja-JP" altLang="en-US" smtClean="0"/>
              <a:pPr/>
              <a:t>&lt;#&gt;</a:t>
            </a:fld>
            <a:endParaRPr kumimoji="1" lang="ja-JP" altLang="en-US"/>
          </a:p>
        </p:txBody>
      </p:sp>
      <p:cxnSp>
        <p:nvCxnSpPr>
          <p:cNvPr id="7" name="直線コネクタ 6">
            <a:extLst>
              <a:ext uri="{FF2B5EF4-FFF2-40B4-BE49-F238E27FC236}">
                <a16:creationId xmlns="" xmlns:a16="http://schemas.microsoft.com/office/drawing/2014/main" id="{42617CB7-9E2C-714D-A7D0-7F2CAA6A1878}"/>
              </a:ext>
            </a:extLst>
          </p:cNvPr>
          <p:cNvCxnSpPr>
            <a:cxnSpLocks/>
          </p:cNvCxnSpPr>
          <p:nvPr userDrawn="1"/>
        </p:nvCxnSpPr>
        <p:spPr>
          <a:xfrm>
            <a:off x="1907704" y="2276872"/>
            <a:ext cx="5328592" cy="0"/>
          </a:xfrm>
          <a:prstGeom prst="line">
            <a:avLst/>
          </a:prstGeom>
          <a:ln w="34925">
            <a:solidFill>
              <a:srgbClr val="0EB299"/>
            </a:solidFill>
          </a:ln>
        </p:spPr>
        <p:style>
          <a:lnRef idx="1">
            <a:schemeClr val="accent1"/>
          </a:lnRef>
          <a:fillRef idx="0">
            <a:schemeClr val="accent1"/>
          </a:fillRef>
          <a:effectRef idx="0">
            <a:schemeClr val="accent1"/>
          </a:effectRef>
          <a:fontRef idx="minor">
            <a:schemeClr val="tx1"/>
          </a:fontRef>
        </p:style>
      </p:cxnSp>
      <p:sp>
        <p:nvSpPr>
          <p:cNvPr id="8" name="サブタイトル 2">
            <a:extLst>
              <a:ext uri="{FF2B5EF4-FFF2-40B4-BE49-F238E27FC236}">
                <a16:creationId xmlns="" xmlns:a16="http://schemas.microsoft.com/office/drawing/2014/main" id="{B5C29811-4030-0644-A13A-1DB6F17F2FDF}"/>
              </a:ext>
            </a:extLst>
          </p:cNvPr>
          <p:cNvSpPr txBox="1">
            <a:spLocks/>
          </p:cNvSpPr>
          <p:nvPr userDrawn="1"/>
        </p:nvSpPr>
        <p:spPr>
          <a:xfrm>
            <a:off x="6732240" y="6580428"/>
            <a:ext cx="1968848" cy="137998"/>
          </a:xfrm>
          <a:prstGeom prst="rect">
            <a:avLst/>
          </a:prstGeom>
        </p:spPr>
        <p:txBody>
          <a:bodyPr vert="horz" lIns="0" tIns="0" rIns="0" bIns="0" rtlCol="0">
            <a:noAutofit/>
          </a:bodyPr>
          <a:lstStyle>
            <a:lvl1pPr marL="0" indent="0" algn="r" defTabSz="914400" rtl="0" eaLnBrk="1" latinLnBrk="0" hangingPunct="1">
              <a:spcBef>
                <a:spcPct val="20000"/>
              </a:spcBef>
              <a:buFont typeface="Arial" pitchFamily="34" charset="0"/>
              <a:buNone/>
              <a:defRPr kumimoji="1" sz="2400" b="0" i="0" kern="1200">
                <a:solidFill>
                  <a:schemeClr val="tx1">
                    <a:lumMod val="75000"/>
                    <a:lumOff val="25000"/>
                  </a:schemeClr>
                </a:solidFill>
                <a:latin typeface="Meiryo" panose="020B0604030504040204" pitchFamily="34" charset="-128"/>
                <a:ea typeface="Meiryo" panose="020B0604030504040204" pitchFamily="34" charset="-128"/>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a:ln>
                  <a:noFill/>
                </a:ln>
                <a:solidFill>
                  <a:prstClr val="white">
                    <a:lumMod val="50000"/>
                  </a:prstClr>
                </a:solidFill>
                <a:effectLst/>
                <a:uLnTx/>
                <a:uFillTx/>
                <a:latin typeface="メイリオ" pitchFamily="50" charset="-128"/>
                <a:ea typeface="メイリオ" pitchFamily="50" charset="-128"/>
                <a:cs typeface="メイリオ" pitchFamily="50" charset="-128"/>
              </a:rPr>
              <a:t>株式会社</a:t>
            </a:r>
            <a:r>
              <a:rPr kumimoji="1" lang="en-US" altLang="ja-JP"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rPr>
              <a:t>NOLTY</a:t>
            </a:r>
            <a:r>
              <a:rPr kumimoji="1" lang="ja-JP" altLang="en-US" sz="1050" b="1" i="0" u="none" strike="noStrike" kern="1200" cap="none" spc="0" normalizeH="0" baseline="0" noProof="0">
                <a:ln>
                  <a:noFill/>
                </a:ln>
                <a:solidFill>
                  <a:prstClr val="white">
                    <a:lumMod val="50000"/>
                  </a:prstClr>
                </a:solidFill>
                <a:effectLst/>
                <a:uLnTx/>
                <a:uFillTx/>
                <a:latin typeface="メイリオ" pitchFamily="50" charset="-128"/>
                <a:ea typeface="メイリオ" pitchFamily="50" charset="-128"/>
                <a:cs typeface="メイリオ" pitchFamily="50" charset="-128"/>
              </a:rPr>
              <a:t>プランナーズ</a:t>
            </a:r>
            <a:endParaRPr kumimoji="1" lang="ja-JP" altLang="en-US" sz="1050" b="1" i="0" u="none" strike="noStrike" kern="1200" cap="none" spc="0" normalizeH="0" baseline="0" noProof="0" dirty="0">
              <a:ln>
                <a:noFill/>
              </a:ln>
              <a:solidFill>
                <a:prstClr val="white">
                  <a:lumMod val="50000"/>
                </a:prstClr>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 xmlns:p14="http://schemas.microsoft.com/office/powerpoint/2010/main" val="173683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D37E7CE-9EE4-1349-A885-13E18D1F58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FE62D2FE-BBA6-754A-9557-7BA2F617DC9B}"/>
              </a:ext>
            </a:extLst>
          </p:cNvPr>
          <p:cNvSpPr>
            <a:spLocks noGrp="1"/>
          </p:cNvSpPr>
          <p:nvPr>
            <p:ph sz="half" idx="1"/>
          </p:nvPr>
        </p:nvSpPr>
        <p:spPr>
          <a:xfrm>
            <a:off x="628650" y="1825625"/>
            <a:ext cx="38862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02B45E6A-902B-A346-AFD8-00B5A61F52EC}"/>
              </a:ext>
            </a:extLst>
          </p:cNvPr>
          <p:cNvSpPr>
            <a:spLocks noGrp="1"/>
          </p:cNvSpPr>
          <p:nvPr>
            <p:ph sz="half" idx="2"/>
          </p:nvPr>
        </p:nvSpPr>
        <p:spPr>
          <a:xfrm>
            <a:off x="4629150" y="1825625"/>
            <a:ext cx="38862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6AB3DB68-4693-FA41-BB7B-767C11827FC1}"/>
              </a:ext>
            </a:extLst>
          </p:cNvPr>
          <p:cNvSpPr>
            <a:spLocks noGrp="1"/>
          </p:cNvSpPr>
          <p:nvPr>
            <p:ph type="dt" sz="half" idx="10"/>
          </p:nvPr>
        </p:nvSpPr>
        <p:spPr/>
        <p:txBody>
          <a:bodyPr/>
          <a:lstStyle/>
          <a:p>
            <a:fld id="{E90ED720-0104-4369-84BC-D37694168613}" type="datetimeFigureOut">
              <a:rPr kumimoji="1" lang="ja-JP" altLang="en-US" smtClean="0"/>
              <a:pPr/>
              <a:t>2019/5/16</a:t>
            </a:fld>
            <a:endParaRPr kumimoji="1" lang="ja-JP" altLang="en-US"/>
          </a:p>
        </p:txBody>
      </p:sp>
      <p:sp>
        <p:nvSpPr>
          <p:cNvPr id="6" name="フッター プレースホルダー 5">
            <a:extLst>
              <a:ext uri="{FF2B5EF4-FFF2-40B4-BE49-F238E27FC236}">
                <a16:creationId xmlns="" xmlns:a16="http://schemas.microsoft.com/office/drawing/2014/main" id="{56CB1EB7-0C2C-C640-AE10-43FF7A9E6A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6E9634D2-6303-8E48-8F34-1DB48F92A1D6}"/>
              </a:ext>
            </a:extLst>
          </p:cNvPr>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extLst>
      <p:ext uri="{BB962C8B-B14F-4D97-AF65-F5344CB8AC3E}">
        <p14:creationId xmlns="" xmlns:p14="http://schemas.microsoft.com/office/powerpoint/2010/main" val="216567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E20930B5-E2F7-6B49-8BA1-10B6A5C6E2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A861459A-3613-FC40-8E52-1E7E507FCA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E25520F0-65C7-0C4C-857E-7848E07D97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9038BB-09D7-894A-801A-2EA92AB99C73}" type="datetimeFigureOut">
              <a:rPr kumimoji="1" lang="ja-JP" altLang="en-US" smtClean="0"/>
              <a:pPr/>
              <a:t>2019/5/16</a:t>
            </a:fld>
            <a:endParaRPr kumimoji="1" lang="ja-JP" altLang="en-US"/>
          </a:p>
        </p:txBody>
      </p:sp>
      <p:sp>
        <p:nvSpPr>
          <p:cNvPr id="5" name="フッター プレースホルダー 4">
            <a:extLst>
              <a:ext uri="{FF2B5EF4-FFF2-40B4-BE49-F238E27FC236}">
                <a16:creationId xmlns="" xmlns:a16="http://schemas.microsoft.com/office/drawing/2014/main" id="{F88689A7-DEA0-B24C-ABD4-D7AA4FB35E9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 xmlns:a16="http://schemas.microsoft.com/office/drawing/2014/main" id="{F44529A8-3EAF-934B-B26A-F6141FFED1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B95B39-409A-3640-9126-A0F0D6F2CB0B}" type="slidenum">
              <a:rPr kumimoji="1" lang="ja-JP" altLang="en-US" smtClean="0"/>
              <a:pPr/>
              <a:t>&lt;#&gt;</a:t>
            </a:fld>
            <a:endParaRPr kumimoji="1" lang="ja-JP" altLang="en-US"/>
          </a:p>
        </p:txBody>
      </p:sp>
    </p:spTree>
    <p:extLst>
      <p:ext uri="{BB962C8B-B14F-4D97-AF65-F5344CB8AC3E}">
        <p14:creationId xmlns="" xmlns:p14="http://schemas.microsoft.com/office/powerpoint/2010/main" val="11376791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 id="2147483661"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754" userDrawn="1">
          <p15:clr>
            <a:srgbClr val="F26B43"/>
          </p15:clr>
        </p15:guide>
        <p15:guide id="2" pos="279" userDrawn="1">
          <p15:clr>
            <a:srgbClr val="F26B43"/>
          </p15:clr>
        </p15:guide>
        <p15:guide id="3" pos="5481" userDrawn="1">
          <p15:clr>
            <a:srgbClr val="F26B43"/>
          </p15:clr>
        </p15:guide>
        <p15:guide id="4" orient="horz" pos="999" userDrawn="1">
          <p15:clr>
            <a:srgbClr val="F26B43"/>
          </p15:clr>
        </p15:guide>
        <p15:guide id="5"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 xmlns:a16="http://schemas.microsoft.com/office/drawing/2014/main" id="{E33107D6-B642-4E4E-BB5B-8C0300A21D7F}"/>
              </a:ext>
            </a:extLst>
          </p:cNvPr>
          <p:cNvSpPr>
            <a:spLocks noGrp="1"/>
          </p:cNvSpPr>
          <p:nvPr>
            <p:ph type="ctrTitle"/>
          </p:nvPr>
        </p:nvSpPr>
        <p:spPr/>
        <p:txBody>
          <a:bodyPr/>
          <a:lstStyle/>
          <a:p>
            <a:r>
              <a:rPr lang="ja-JP" altLang="en-US"/>
              <a:t>探究活動</a:t>
            </a:r>
            <a:r>
              <a:rPr lang="en-US" altLang="ja-JP" dirty="0"/>
              <a:t/>
            </a:r>
            <a:br>
              <a:rPr lang="en-US" altLang="ja-JP" dirty="0"/>
            </a:br>
            <a:r>
              <a:rPr lang="ja-JP" altLang="en-US"/>
              <a:t>ガイダンス</a:t>
            </a:r>
          </a:p>
        </p:txBody>
      </p:sp>
      <p:sp>
        <p:nvSpPr>
          <p:cNvPr id="14" name="字幕 13">
            <a:extLst>
              <a:ext uri="{FF2B5EF4-FFF2-40B4-BE49-F238E27FC236}">
                <a16:creationId xmlns="" xmlns:a16="http://schemas.microsoft.com/office/drawing/2014/main" id="{F4B584F0-97DB-9C40-A5BE-AA4461E871F3}"/>
              </a:ext>
            </a:extLst>
          </p:cNvPr>
          <p:cNvSpPr>
            <a:spLocks noGrp="1"/>
          </p:cNvSpPr>
          <p:nvPr>
            <p:ph type="subTitle" idx="1"/>
          </p:nvPr>
        </p:nvSpPr>
        <p:spPr>
          <a:xfrm>
            <a:off x="5580112" y="5301208"/>
            <a:ext cx="3128392" cy="360040"/>
          </a:xfrm>
        </p:spPr>
        <p:txBody>
          <a:bodyPr/>
          <a:lstStyle/>
          <a:p>
            <a:r>
              <a:rPr kumimoji="1" lang="ja-JP" altLang="en-US" dirty="0" smtClean="0"/>
              <a:t>年</a:t>
            </a:r>
            <a:r>
              <a:rPr kumimoji="1" lang="ja-JP" altLang="en-US" dirty="0"/>
              <a:t>　</a:t>
            </a:r>
            <a:r>
              <a:rPr kumimoji="1" lang="ja-JP" altLang="en-US" dirty="0" smtClean="0"/>
              <a:t>月</a:t>
            </a:r>
            <a:r>
              <a:rPr kumimoji="1" lang="ja-JP" altLang="en-US" dirty="0"/>
              <a:t>　</a:t>
            </a:r>
            <a:r>
              <a:rPr kumimoji="1" lang="ja-JP" altLang="en-US" dirty="0" smtClean="0"/>
              <a:t>日</a:t>
            </a:r>
            <a:endParaRPr kumimoji="1" lang="ja-JP" altLang="en-US" dirty="0"/>
          </a:p>
        </p:txBody>
      </p:sp>
      <p:sp>
        <p:nvSpPr>
          <p:cNvPr id="15" name="テキスト プレースホルダー 14">
            <a:extLst>
              <a:ext uri="{FF2B5EF4-FFF2-40B4-BE49-F238E27FC236}">
                <a16:creationId xmlns="" xmlns:a16="http://schemas.microsoft.com/office/drawing/2014/main" id="{B9EB33B6-3657-D648-B919-C00E029B5801}"/>
              </a:ext>
            </a:extLst>
          </p:cNvPr>
          <p:cNvSpPr>
            <a:spLocks noGrp="1"/>
          </p:cNvSpPr>
          <p:nvPr>
            <p:ph type="body" sz="quarter" idx="10"/>
          </p:nvPr>
        </p:nvSpPr>
        <p:spPr/>
        <p:txBody>
          <a:bodyPr/>
          <a:lstStyle/>
          <a:p>
            <a:endParaRPr kumimoji="1" lang="ja-JP" altLang="en-US"/>
          </a:p>
        </p:txBody>
      </p:sp>
      <p:pic>
        <p:nvPicPr>
          <p:cNvPr id="16" name="図 15">
            <a:extLst>
              <a:ext uri="{FF2B5EF4-FFF2-40B4-BE49-F238E27FC236}">
                <a16:creationId xmlns="" xmlns:a16="http://schemas.microsoft.com/office/drawing/2014/main" id="{851B14CF-54FF-4944-A0E2-FF75EDEE983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4008" y="2251432"/>
            <a:ext cx="2520280" cy="2414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69BF089-5B45-004B-AAD2-214D5DE02C6A}"/>
              </a:ext>
            </a:extLst>
          </p:cNvPr>
          <p:cNvSpPr>
            <a:spLocks noGrp="1"/>
          </p:cNvSpPr>
          <p:nvPr>
            <p:ph type="title"/>
          </p:nvPr>
        </p:nvSpPr>
        <p:spPr/>
        <p:txBody>
          <a:bodyPr/>
          <a:lstStyle/>
          <a:p>
            <a:r>
              <a:rPr lang="ja-JP" altLang="en-US" sz="3200" dirty="0">
                <a:latin typeface="メイリオ" pitchFamily="50" charset="-128"/>
                <a:ea typeface="メイリオ" pitchFamily="50" charset="-128"/>
                <a:cs typeface="メイリオ" pitchFamily="50" charset="-128"/>
              </a:rPr>
              <a:t>「探究」って何が楽しいの</a:t>
            </a:r>
            <a:r>
              <a:rPr lang="ja-JP" altLang="en-US" sz="3200" dirty="0" smtClean="0">
                <a:latin typeface="メイリオ" pitchFamily="50" charset="-128"/>
                <a:ea typeface="メイリオ" pitchFamily="50" charset="-128"/>
                <a:cs typeface="メイリオ" pitchFamily="50" charset="-128"/>
              </a:rPr>
              <a:t>？（</a:t>
            </a:r>
            <a:r>
              <a:rPr lang="en-US" altLang="ja-JP" sz="3200" dirty="0" smtClean="0">
                <a:latin typeface="メイリオ" pitchFamily="50" charset="-128"/>
                <a:ea typeface="メイリオ" pitchFamily="50" charset="-128"/>
                <a:cs typeface="メイリオ" pitchFamily="50" charset="-128"/>
              </a:rPr>
              <a:t>p6</a:t>
            </a:r>
            <a:r>
              <a:rPr lang="ja-JP" altLang="en-US" sz="3200" dirty="0" smtClean="0">
                <a:latin typeface="メイリオ" pitchFamily="50" charset="-128"/>
                <a:ea typeface="メイリオ" pitchFamily="50" charset="-128"/>
                <a:cs typeface="メイリオ" pitchFamily="50" charset="-128"/>
              </a:rPr>
              <a:t>）</a:t>
            </a:r>
            <a:endParaRPr kumimoji="1" lang="ja-JP" altLang="en-US" sz="3200" dirty="0"/>
          </a:p>
        </p:txBody>
      </p:sp>
      <p:sp>
        <p:nvSpPr>
          <p:cNvPr id="6" name="コンテンツ プレースホルダー 2">
            <a:extLst>
              <a:ext uri="{FF2B5EF4-FFF2-40B4-BE49-F238E27FC236}">
                <a16:creationId xmlns="" xmlns:a16="http://schemas.microsoft.com/office/drawing/2014/main" id="{2D60722E-D4B2-4B48-9BFB-C649A351BAFA}"/>
              </a:ext>
            </a:extLst>
          </p:cNvPr>
          <p:cNvSpPr>
            <a:spLocks noGrp="1"/>
          </p:cNvSpPr>
          <p:nvPr>
            <p:ph idx="1"/>
          </p:nvPr>
        </p:nvSpPr>
        <p:spPr>
          <a:xfrm>
            <a:off x="442913" y="3284984"/>
            <a:ext cx="7945511" cy="2880320"/>
          </a:xfrm>
        </p:spPr>
        <p:txBody>
          <a:bodyPr>
            <a:normAutofit fontScale="92500" lnSpcReduction="10000"/>
          </a:bodyPr>
          <a:lstStyle/>
          <a:p>
            <a:r>
              <a:rPr lang="ja-JP" altLang="en-US" b="1" dirty="0">
                <a:latin typeface="メイリオ" pitchFamily="50" charset="-128"/>
                <a:ea typeface="メイリオ" pitchFamily="50" charset="-128"/>
                <a:cs typeface="メイリオ" pitchFamily="50" charset="-128"/>
              </a:rPr>
              <a:t>感想</a:t>
            </a:r>
            <a:endParaRPr lang="en-US" altLang="ja-JP" b="1" dirty="0">
              <a:latin typeface="メイリオ" pitchFamily="50" charset="-128"/>
              <a:ea typeface="メイリオ" pitchFamily="50" charset="-128"/>
              <a:cs typeface="メイリオ" pitchFamily="50" charset="-128"/>
            </a:endParaRPr>
          </a:p>
          <a:p>
            <a:r>
              <a:rPr lang="ja-JP" altLang="en-US" dirty="0" smtClean="0"/>
              <a:t>・視覚と嗅覚でどのように味を</a:t>
            </a:r>
            <a:endParaRPr lang="en-US" altLang="ja-JP" dirty="0" smtClean="0"/>
          </a:p>
          <a:p>
            <a:r>
              <a:rPr lang="ja-JP" altLang="en-US" dirty="0" smtClean="0"/>
              <a:t>　感じているか？（</a:t>
            </a:r>
            <a:r>
              <a:rPr lang="ja-JP" altLang="en-US" dirty="0"/>
              <a:t>知りたい）</a:t>
            </a:r>
          </a:p>
          <a:p>
            <a:r>
              <a:rPr lang="ja-JP" altLang="en-US" dirty="0" smtClean="0"/>
              <a:t>・発表を聞いた下級生が</a:t>
            </a:r>
            <a:r>
              <a:rPr lang="ja-JP" altLang="en-US" dirty="0" smtClean="0">
                <a:solidFill>
                  <a:srgbClr val="FF0000"/>
                </a:solidFill>
              </a:rPr>
              <a:t>同じような実験をした</a:t>
            </a:r>
            <a:endParaRPr lang="en-US" altLang="ja-JP" dirty="0" smtClean="0">
              <a:solidFill>
                <a:srgbClr val="FF0000"/>
              </a:solidFill>
            </a:endParaRPr>
          </a:p>
          <a:p>
            <a:r>
              <a:rPr lang="ja-JP" altLang="en-US" dirty="0" smtClean="0"/>
              <a:t>（</a:t>
            </a:r>
            <a:r>
              <a:rPr lang="ja-JP" altLang="en-US" dirty="0"/>
              <a:t>達成感・認められる）</a:t>
            </a:r>
          </a:p>
          <a:p>
            <a:r>
              <a:rPr lang="ja-JP" altLang="en-US" dirty="0" smtClean="0"/>
              <a:t>・年代別や国別で違うか？など</a:t>
            </a:r>
            <a:r>
              <a:rPr lang="ja-JP" altLang="en-US" dirty="0" smtClean="0">
                <a:solidFill>
                  <a:srgbClr val="FF0000"/>
                </a:solidFill>
              </a:rPr>
              <a:t>更なる興味を持った</a:t>
            </a:r>
            <a:r>
              <a:rPr lang="ja-JP" altLang="en-US" dirty="0" smtClean="0"/>
              <a:t>（</a:t>
            </a:r>
            <a:r>
              <a:rPr lang="ja-JP" altLang="en-US" dirty="0"/>
              <a:t>成長）</a:t>
            </a:r>
          </a:p>
        </p:txBody>
      </p:sp>
      <p:sp>
        <p:nvSpPr>
          <p:cNvPr id="4" name="テキスト プレースホルダー 3">
            <a:extLst>
              <a:ext uri="{FF2B5EF4-FFF2-40B4-BE49-F238E27FC236}">
                <a16:creationId xmlns="" xmlns:a16="http://schemas.microsoft.com/office/drawing/2014/main" id="{A4C9FCFE-AF9C-2447-85DC-6D3D87FC33D1}"/>
              </a:ext>
            </a:extLst>
          </p:cNvPr>
          <p:cNvSpPr>
            <a:spLocks noGrp="1"/>
          </p:cNvSpPr>
          <p:nvPr>
            <p:ph type="body" sz="quarter" idx="10"/>
          </p:nvPr>
        </p:nvSpPr>
        <p:spPr/>
        <p:txBody>
          <a:bodyPr/>
          <a:lstStyle/>
          <a:p>
            <a:r>
              <a:rPr kumimoji="1" lang="en-US" altLang="ja-JP" dirty="0"/>
              <a:t>1-7</a:t>
            </a:r>
            <a:endParaRPr kumimoji="1" lang="ja-JP" altLang="en-US"/>
          </a:p>
        </p:txBody>
      </p:sp>
      <p:sp>
        <p:nvSpPr>
          <p:cNvPr id="5" name="テキスト プレースホルダー 4">
            <a:extLst>
              <a:ext uri="{FF2B5EF4-FFF2-40B4-BE49-F238E27FC236}">
                <a16:creationId xmlns="" xmlns:a16="http://schemas.microsoft.com/office/drawing/2014/main" id="{07F9CE69-FC5C-6441-B400-3D6B9B011E67}"/>
              </a:ext>
            </a:extLst>
          </p:cNvPr>
          <p:cNvSpPr>
            <a:spLocks noGrp="1"/>
          </p:cNvSpPr>
          <p:nvPr>
            <p:ph type="body" sz="quarter" idx="11"/>
          </p:nvPr>
        </p:nvSpPr>
        <p:spPr/>
        <p:txBody>
          <a:bodyPr/>
          <a:lstStyle/>
          <a:p>
            <a:r>
              <a:rPr lang="ja-JP" altLang="en-US"/>
              <a:t>探究活動</a:t>
            </a:r>
          </a:p>
        </p:txBody>
      </p:sp>
      <p:sp>
        <p:nvSpPr>
          <p:cNvPr id="7" name="コンテンツ プレースホルダー 2">
            <a:extLst>
              <a:ext uri="{FF2B5EF4-FFF2-40B4-BE49-F238E27FC236}">
                <a16:creationId xmlns="" xmlns:a16="http://schemas.microsoft.com/office/drawing/2014/main" id="{F0CD3A7E-CAE8-7D4B-B25C-C9CA60186B18}"/>
              </a:ext>
            </a:extLst>
          </p:cNvPr>
          <p:cNvSpPr txBox="1">
            <a:spLocks/>
          </p:cNvSpPr>
          <p:nvPr/>
        </p:nvSpPr>
        <p:spPr>
          <a:xfrm>
            <a:off x="442913" y="1612510"/>
            <a:ext cx="8243887" cy="448338"/>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1pPr>
            <a:lvl2pPr marL="45720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2pPr>
            <a:lvl3pPr marL="91440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3pPr>
            <a:lvl4pPr marL="137160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4pPr>
            <a:lvl5pPr marL="182880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smtClean="0">
                <a:latin typeface="メイリオ" pitchFamily="50" charset="-128"/>
                <a:ea typeface="メイリオ" pitchFamily="50" charset="-128"/>
                <a:cs typeface="メイリオ" pitchFamily="50" charset="-128"/>
              </a:rPr>
              <a:t>探究活動の事例②</a:t>
            </a:r>
            <a:endParaRPr lang="ja-JP" altLang="en-US" b="1" dirty="0">
              <a:latin typeface="メイリオ" pitchFamily="50" charset="-128"/>
              <a:ea typeface="メイリオ" pitchFamily="50" charset="-128"/>
              <a:cs typeface="メイリオ" pitchFamily="50" charset="-128"/>
            </a:endParaRPr>
          </a:p>
        </p:txBody>
      </p:sp>
      <p:grpSp>
        <p:nvGrpSpPr>
          <p:cNvPr id="8" name="グループ化 15">
            <a:extLst>
              <a:ext uri="{FF2B5EF4-FFF2-40B4-BE49-F238E27FC236}">
                <a16:creationId xmlns="" xmlns:a16="http://schemas.microsoft.com/office/drawing/2014/main" id="{A9BC28B6-E767-0346-88DB-BCAB35554E1B}"/>
              </a:ext>
            </a:extLst>
          </p:cNvPr>
          <p:cNvGrpSpPr/>
          <p:nvPr/>
        </p:nvGrpSpPr>
        <p:grpSpPr>
          <a:xfrm>
            <a:off x="442912" y="2132856"/>
            <a:ext cx="8282952" cy="1008000"/>
            <a:chOff x="442912" y="2132856"/>
            <a:chExt cx="8282952" cy="1008000"/>
          </a:xfrm>
        </p:grpSpPr>
        <p:sp>
          <p:nvSpPr>
            <p:cNvPr id="9" name="正方形/長方形 8">
              <a:extLst>
                <a:ext uri="{FF2B5EF4-FFF2-40B4-BE49-F238E27FC236}">
                  <a16:creationId xmlns="" xmlns:a16="http://schemas.microsoft.com/office/drawing/2014/main" id="{DE9BA83A-C549-8C4D-80AC-03188162B0D3}"/>
                </a:ext>
              </a:extLst>
            </p:cNvPr>
            <p:cNvSpPr/>
            <p:nvPr/>
          </p:nvSpPr>
          <p:spPr>
            <a:xfrm>
              <a:off x="442912" y="2132856"/>
              <a:ext cx="2700000" cy="1008000"/>
            </a:xfrm>
            <a:prstGeom prst="rect">
              <a:avLst/>
            </a:prstGeom>
            <a:noFill/>
            <a:ln w="38100">
              <a:solidFill>
                <a:srgbClr val="0EB299"/>
              </a:solidFill>
            </a:ln>
          </p:spPr>
          <p:txBody>
            <a:bodyPr wrap="square" lIns="0" tIns="0" rIns="0" bIns="0" anchor="ctr" anchorCtr="0">
              <a:noAutofit/>
            </a:bodyPr>
            <a:lstStyle/>
            <a:p>
              <a:pPr algn="ctr" fontAlgn="base"/>
              <a:r>
                <a:rPr lang="ja-JP" altLang="en-US" sz="2400" b="1" dirty="0" smtClean="0">
                  <a:latin typeface="メイリオ" pitchFamily="50" charset="-128"/>
                  <a:ea typeface="メイリオ" pitchFamily="50" charset="-128"/>
                  <a:cs typeface="メイリオ" pitchFamily="50" charset="-128"/>
                </a:rPr>
                <a:t>「味」に</a:t>
              </a:r>
              <a:r>
                <a:rPr lang="ja-JP" altLang="en-US" sz="2400" b="1" dirty="0" smtClean="0">
                  <a:latin typeface="メイリオ" pitchFamily="50" charset="-128"/>
                  <a:ea typeface="メイリオ" pitchFamily="50" charset="-128"/>
                  <a:cs typeface="メイリオ" pitchFamily="50" charset="-128"/>
                </a:rPr>
                <a:t>ついて</a:t>
              </a:r>
              <a:endParaRPr lang="en-US" altLang="ja-JP" sz="2400" b="1" dirty="0" smtClean="0">
                <a:latin typeface="メイリオ" pitchFamily="50" charset="-128"/>
                <a:ea typeface="メイリオ" pitchFamily="50" charset="-128"/>
                <a:cs typeface="メイリオ" pitchFamily="50" charset="-128"/>
              </a:endParaRPr>
            </a:p>
            <a:p>
              <a:pPr algn="ctr" fontAlgn="base"/>
              <a:r>
                <a:rPr lang="ja-JP" altLang="en-US" sz="2400" b="1" dirty="0" smtClean="0">
                  <a:latin typeface="メイリオ" pitchFamily="50" charset="-128"/>
                  <a:ea typeface="メイリオ" pitchFamily="50" charset="-128"/>
                  <a:cs typeface="メイリオ" pitchFamily="50" charset="-128"/>
                </a:rPr>
                <a:t>深く</a:t>
              </a:r>
              <a:r>
                <a:rPr lang="ja-JP" altLang="en-US" sz="2400" b="1" dirty="0" smtClean="0">
                  <a:latin typeface="メイリオ" pitchFamily="50" charset="-128"/>
                  <a:ea typeface="メイリオ" pitchFamily="50" charset="-128"/>
                  <a:cs typeface="メイリオ" pitchFamily="50" charset="-128"/>
                </a:rPr>
                <a:t>知りたい</a:t>
              </a:r>
              <a:endParaRPr lang="en-US" altLang="ja-JP" sz="2400" b="1" dirty="0">
                <a:latin typeface="メイリオ" pitchFamily="50" charset="-128"/>
                <a:ea typeface="メイリオ" pitchFamily="50" charset="-128"/>
                <a:cs typeface="メイリオ" pitchFamily="50" charset="-128"/>
              </a:endParaRPr>
            </a:p>
          </p:txBody>
        </p:sp>
        <p:sp>
          <p:nvSpPr>
            <p:cNvPr id="10" name="正方形/長方形 9">
              <a:extLst>
                <a:ext uri="{FF2B5EF4-FFF2-40B4-BE49-F238E27FC236}">
                  <a16:creationId xmlns="" xmlns:a16="http://schemas.microsoft.com/office/drawing/2014/main" id="{F2C86C7E-C129-BC43-A615-752029863157}"/>
                </a:ext>
              </a:extLst>
            </p:cNvPr>
            <p:cNvSpPr/>
            <p:nvPr/>
          </p:nvSpPr>
          <p:spPr>
            <a:xfrm>
              <a:off x="3558388" y="2132856"/>
              <a:ext cx="2340000" cy="1008000"/>
            </a:xfrm>
            <a:prstGeom prst="rect">
              <a:avLst/>
            </a:prstGeom>
            <a:noFill/>
            <a:ln w="38100">
              <a:solidFill>
                <a:srgbClr val="0EB299"/>
              </a:solidFill>
            </a:ln>
          </p:spPr>
          <p:txBody>
            <a:bodyPr wrap="square" lIns="0" tIns="0" rIns="0" bIns="0" anchor="ctr" anchorCtr="0">
              <a:noAutofit/>
            </a:bodyPr>
            <a:lstStyle/>
            <a:p>
              <a:pPr algn="ctr" fontAlgn="base"/>
              <a:r>
                <a:rPr lang="ja-JP" altLang="en-US" sz="2000" b="1" dirty="0" smtClean="0">
                  <a:latin typeface="メイリオ" pitchFamily="50" charset="-128"/>
                  <a:ea typeface="メイリオ" pitchFamily="50" charset="-128"/>
                  <a:cs typeface="メイリオ" pitchFamily="50" charset="-128"/>
                </a:rPr>
                <a:t>味を感じる</a:t>
              </a:r>
              <a:endParaRPr lang="en-US" altLang="ja-JP" sz="2000" b="1" dirty="0" smtClean="0">
                <a:latin typeface="メイリオ" pitchFamily="50" charset="-128"/>
                <a:ea typeface="メイリオ" pitchFamily="50" charset="-128"/>
                <a:cs typeface="メイリオ" pitchFamily="50" charset="-128"/>
              </a:endParaRPr>
            </a:p>
            <a:p>
              <a:pPr algn="ctr" fontAlgn="base"/>
              <a:r>
                <a:rPr lang="ja-JP" altLang="en-US" sz="2000" b="1" dirty="0" smtClean="0">
                  <a:latin typeface="メイリオ" pitchFamily="50" charset="-128"/>
                  <a:ea typeface="メイリオ" pitchFamily="50" charset="-128"/>
                  <a:cs typeface="メイリオ" pitchFamily="50" charset="-128"/>
                </a:rPr>
                <a:t>メカニズム</a:t>
              </a:r>
              <a:r>
                <a:rPr lang="ja-JP" altLang="en-US" sz="2000" b="1" dirty="0" smtClean="0">
                  <a:latin typeface="メイリオ" pitchFamily="50" charset="-128"/>
                  <a:ea typeface="メイリオ" pitchFamily="50" charset="-128"/>
                  <a:cs typeface="メイリオ" pitchFamily="50" charset="-128"/>
                </a:rPr>
                <a:t>を</a:t>
              </a:r>
              <a:r>
                <a:rPr lang="ja-JP" altLang="en-US" sz="2000" b="1" dirty="0" smtClean="0">
                  <a:latin typeface="メイリオ" pitchFamily="50" charset="-128"/>
                  <a:ea typeface="メイリオ" pitchFamily="50" charset="-128"/>
                  <a:cs typeface="メイリオ" pitchFamily="50" charset="-128"/>
                </a:rPr>
                <a:t>考える</a:t>
              </a:r>
              <a:endParaRPr lang="en-US" altLang="ja-JP" sz="2000" b="1" dirty="0">
                <a:latin typeface="メイリオ" pitchFamily="50" charset="-128"/>
                <a:ea typeface="メイリオ" pitchFamily="50" charset="-128"/>
                <a:cs typeface="メイリオ" pitchFamily="50" charset="-128"/>
              </a:endParaRPr>
            </a:p>
          </p:txBody>
        </p:sp>
        <p:sp>
          <p:nvSpPr>
            <p:cNvPr id="11" name="正方形/長方形 10">
              <a:extLst>
                <a:ext uri="{FF2B5EF4-FFF2-40B4-BE49-F238E27FC236}">
                  <a16:creationId xmlns="" xmlns:a16="http://schemas.microsoft.com/office/drawing/2014/main" id="{A8BEC2B7-10B5-FB48-BF3D-8DA828E2AA1B}"/>
                </a:ext>
              </a:extLst>
            </p:cNvPr>
            <p:cNvSpPr/>
            <p:nvPr/>
          </p:nvSpPr>
          <p:spPr>
            <a:xfrm>
              <a:off x="6313864" y="2132856"/>
              <a:ext cx="2412000" cy="1008000"/>
            </a:xfrm>
            <a:prstGeom prst="rect">
              <a:avLst/>
            </a:prstGeom>
            <a:noFill/>
            <a:ln w="38100">
              <a:solidFill>
                <a:srgbClr val="0EB299"/>
              </a:solidFill>
            </a:ln>
          </p:spPr>
          <p:txBody>
            <a:bodyPr wrap="square" lIns="0" tIns="0" rIns="0" bIns="0" anchor="ctr" anchorCtr="0">
              <a:noAutofit/>
            </a:bodyPr>
            <a:lstStyle/>
            <a:p>
              <a:pPr algn="ctr" fontAlgn="base"/>
              <a:r>
                <a:rPr lang="ja-JP" altLang="en-US" sz="2400" b="1" dirty="0" smtClean="0">
                  <a:latin typeface="メイリオ" pitchFamily="50" charset="-128"/>
                  <a:ea typeface="メイリオ" pitchFamily="50" charset="-128"/>
                  <a:cs typeface="メイリオ" pitchFamily="50" charset="-128"/>
                </a:rPr>
                <a:t>実験をして、</a:t>
              </a:r>
              <a:endParaRPr lang="en-US" altLang="ja-JP" sz="2400" b="1" dirty="0" smtClean="0">
                <a:latin typeface="メイリオ" pitchFamily="50" charset="-128"/>
                <a:ea typeface="メイリオ" pitchFamily="50" charset="-128"/>
                <a:cs typeface="メイリオ" pitchFamily="50" charset="-128"/>
              </a:endParaRPr>
            </a:p>
            <a:p>
              <a:pPr algn="ctr" fontAlgn="base"/>
              <a:r>
                <a:rPr lang="ja-JP" altLang="en-US" sz="2400" b="1" dirty="0" smtClean="0">
                  <a:latin typeface="メイリオ" pitchFamily="50" charset="-128"/>
                  <a:ea typeface="メイリオ" pitchFamily="50" charset="-128"/>
                  <a:cs typeface="メイリオ" pitchFamily="50" charset="-128"/>
                </a:rPr>
                <a:t>確認する</a:t>
              </a:r>
              <a:endParaRPr lang="ja-JP" altLang="en-US" sz="2400" b="1" dirty="0">
                <a:latin typeface="メイリオ" pitchFamily="50" charset="-128"/>
                <a:ea typeface="メイリオ" pitchFamily="50" charset="-128"/>
                <a:cs typeface="メイリオ" pitchFamily="50" charset="-128"/>
              </a:endParaRPr>
            </a:p>
          </p:txBody>
        </p:sp>
        <p:sp>
          <p:nvSpPr>
            <p:cNvPr id="12" name="二等辺三角形 15">
              <a:extLst>
                <a:ext uri="{FF2B5EF4-FFF2-40B4-BE49-F238E27FC236}">
                  <a16:creationId xmlns="" xmlns:a16="http://schemas.microsoft.com/office/drawing/2014/main" id="{673EC773-CFA7-6B4F-9285-27898B9549D7}"/>
                </a:ext>
              </a:extLst>
            </p:cNvPr>
            <p:cNvSpPr/>
            <p:nvPr/>
          </p:nvSpPr>
          <p:spPr>
            <a:xfrm rot="5400000">
              <a:off x="5890102" y="2510856"/>
              <a:ext cx="432048" cy="252000"/>
            </a:xfrm>
            <a:prstGeom prst="triangle">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6">
              <a:extLst>
                <a:ext uri="{FF2B5EF4-FFF2-40B4-BE49-F238E27FC236}">
                  <a16:creationId xmlns="" xmlns:a16="http://schemas.microsoft.com/office/drawing/2014/main" id="{3856C711-6426-6A43-9175-E87FC5B5D44E}"/>
                </a:ext>
              </a:extLst>
            </p:cNvPr>
            <p:cNvSpPr/>
            <p:nvPr/>
          </p:nvSpPr>
          <p:spPr>
            <a:xfrm rot="5400000">
              <a:off x="3134626" y="2510856"/>
              <a:ext cx="432048" cy="252000"/>
            </a:xfrm>
            <a:prstGeom prst="triangle">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68731" y="3141667"/>
            <a:ext cx="1507725" cy="1152128"/>
          </a:xfrm>
          <a:prstGeom prst="rect">
            <a:avLst/>
          </a:prstGeom>
        </p:spPr>
      </p:pic>
    </p:spTree>
    <p:extLst>
      <p:ext uri="{BB962C8B-B14F-4D97-AF65-F5344CB8AC3E}">
        <p14:creationId xmlns="" xmlns:p14="http://schemas.microsoft.com/office/powerpoint/2010/main" val="159776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51089D5-982C-B14B-AA87-47D096C55D63}"/>
              </a:ext>
            </a:extLst>
          </p:cNvPr>
          <p:cNvSpPr>
            <a:spLocks noGrp="1"/>
          </p:cNvSpPr>
          <p:nvPr>
            <p:ph type="title"/>
          </p:nvPr>
        </p:nvSpPr>
        <p:spPr/>
        <p:txBody>
          <a:bodyPr/>
          <a:lstStyle/>
          <a:p>
            <a:r>
              <a:rPr lang="ja-JP" altLang="en-US"/>
              <a:t>「探究」は社会直結型の学習</a:t>
            </a:r>
            <a:endParaRPr kumimoji="1" lang="ja-JP" altLang="en-US"/>
          </a:p>
        </p:txBody>
      </p:sp>
      <p:sp>
        <p:nvSpPr>
          <p:cNvPr id="3" name="コンテンツ プレースホルダー 2">
            <a:extLst>
              <a:ext uri="{FF2B5EF4-FFF2-40B4-BE49-F238E27FC236}">
                <a16:creationId xmlns="" xmlns:a16="http://schemas.microsoft.com/office/drawing/2014/main" id="{3F5E21CC-6785-A947-839B-83F981C0AB69}"/>
              </a:ext>
            </a:extLst>
          </p:cNvPr>
          <p:cNvSpPr>
            <a:spLocks noGrp="1"/>
          </p:cNvSpPr>
          <p:nvPr>
            <p:ph idx="1"/>
          </p:nvPr>
        </p:nvSpPr>
        <p:spPr>
          <a:xfrm>
            <a:off x="442913" y="1600200"/>
            <a:ext cx="8243887" cy="3556992"/>
          </a:xfrm>
        </p:spPr>
        <p:txBody>
          <a:bodyPr>
            <a:noAutofit/>
          </a:bodyPr>
          <a:lstStyle/>
          <a:p>
            <a:pPr algn="ctr" fontAlgn="base">
              <a:spcBef>
                <a:spcPts val="1600"/>
              </a:spcBef>
            </a:pPr>
            <a:r>
              <a:rPr lang="ja-JP" altLang="en-US" sz="4000" b="1" dirty="0">
                <a:latin typeface="メイリオ" pitchFamily="50" charset="-128"/>
                <a:ea typeface="メイリオ" pitchFamily="50" charset="-128"/>
                <a:cs typeface="メイリオ" pitchFamily="50" charset="-128"/>
              </a:rPr>
              <a:t>仕事とは</a:t>
            </a:r>
            <a:endParaRPr lang="en-US" altLang="ja-JP" sz="4000" b="1" dirty="0">
              <a:latin typeface="メイリオ" pitchFamily="50" charset="-128"/>
              <a:ea typeface="メイリオ" pitchFamily="50" charset="-128"/>
              <a:cs typeface="メイリオ" pitchFamily="50" charset="-128"/>
            </a:endParaRPr>
          </a:p>
          <a:p>
            <a:pPr algn="ctr" fontAlgn="base">
              <a:spcBef>
                <a:spcPts val="1600"/>
              </a:spcBef>
            </a:pPr>
            <a:r>
              <a:rPr lang="ja-JP" altLang="en-US" sz="4000" b="1" dirty="0">
                <a:latin typeface="メイリオ" pitchFamily="50" charset="-128"/>
                <a:ea typeface="メイリオ" pitchFamily="50" charset="-128"/>
                <a:cs typeface="メイリオ" pitchFamily="50" charset="-128"/>
              </a:rPr>
              <a:t>自分たちの</a:t>
            </a:r>
            <a:r>
              <a:rPr lang="ja-JP" altLang="en-US" sz="4000" b="1" dirty="0">
                <a:solidFill>
                  <a:srgbClr val="FF0000"/>
                </a:solidFill>
                <a:latin typeface="メイリオ" pitchFamily="50" charset="-128"/>
                <a:ea typeface="メイリオ" pitchFamily="50" charset="-128"/>
                <a:cs typeface="メイリオ" pitchFamily="50" charset="-128"/>
              </a:rPr>
              <a:t>意見・アイディア、</a:t>
            </a:r>
            <a:endParaRPr lang="en-US" altLang="ja-JP" sz="4000" b="1" dirty="0">
              <a:solidFill>
                <a:srgbClr val="FF0000"/>
              </a:solidFill>
              <a:latin typeface="メイリオ" pitchFamily="50" charset="-128"/>
              <a:ea typeface="メイリオ" pitchFamily="50" charset="-128"/>
              <a:cs typeface="メイリオ" pitchFamily="50" charset="-128"/>
            </a:endParaRPr>
          </a:p>
          <a:p>
            <a:pPr algn="ctr" fontAlgn="base">
              <a:spcBef>
                <a:spcPts val="1600"/>
              </a:spcBef>
            </a:pPr>
            <a:r>
              <a:rPr lang="ja-JP" altLang="en-US" sz="4000" b="1" dirty="0">
                <a:solidFill>
                  <a:srgbClr val="FF0000"/>
                </a:solidFill>
                <a:latin typeface="メイリオ" pitchFamily="50" charset="-128"/>
                <a:ea typeface="メイリオ" pitchFamily="50" charset="-128"/>
                <a:cs typeface="メイリオ" pitchFamily="50" charset="-128"/>
              </a:rPr>
              <a:t>学んだこと</a:t>
            </a:r>
            <a:r>
              <a:rPr lang="ja-JP" altLang="en-US" sz="4000" b="1" dirty="0">
                <a:latin typeface="メイリオ" pitchFamily="50" charset="-128"/>
                <a:ea typeface="メイリオ" pitchFamily="50" charset="-128"/>
                <a:cs typeface="メイリオ" pitchFamily="50" charset="-128"/>
              </a:rPr>
              <a:t>を生かして</a:t>
            </a:r>
            <a:endParaRPr lang="en-US" altLang="ja-JP" sz="4000" b="1" dirty="0">
              <a:latin typeface="メイリオ" pitchFamily="50" charset="-128"/>
              <a:ea typeface="メイリオ" pitchFamily="50" charset="-128"/>
              <a:cs typeface="メイリオ" pitchFamily="50" charset="-128"/>
            </a:endParaRPr>
          </a:p>
          <a:p>
            <a:pPr algn="ctr" fontAlgn="base">
              <a:spcBef>
                <a:spcPts val="1600"/>
              </a:spcBef>
            </a:pPr>
            <a:r>
              <a:rPr lang="ja-JP" altLang="en-US" sz="4000" b="1" dirty="0">
                <a:solidFill>
                  <a:srgbClr val="FF0000"/>
                </a:solidFill>
                <a:latin typeface="メイリオ" pitchFamily="50" charset="-128"/>
                <a:ea typeface="メイリオ" pitchFamily="50" charset="-128"/>
                <a:cs typeface="メイリオ" pitchFamily="50" charset="-128"/>
              </a:rPr>
              <a:t>人や社会の課題を解決</a:t>
            </a:r>
            <a:r>
              <a:rPr lang="ja-JP" altLang="en-US" sz="4000" b="1" dirty="0">
                <a:latin typeface="メイリオ" pitchFamily="50" charset="-128"/>
                <a:ea typeface="メイリオ" pitchFamily="50" charset="-128"/>
                <a:cs typeface="メイリオ" pitchFamily="50" charset="-128"/>
              </a:rPr>
              <a:t>すること</a:t>
            </a:r>
            <a:endParaRPr lang="en-US" altLang="ja-JP" sz="4000" b="1" dirty="0">
              <a:latin typeface="メイリオ" pitchFamily="50" charset="-128"/>
              <a:ea typeface="メイリオ" pitchFamily="50" charset="-128"/>
              <a:cs typeface="メイリオ" pitchFamily="50" charset="-128"/>
            </a:endParaRPr>
          </a:p>
        </p:txBody>
      </p:sp>
      <p:sp>
        <p:nvSpPr>
          <p:cNvPr id="4" name="テキスト プレースホルダー 3">
            <a:extLst>
              <a:ext uri="{FF2B5EF4-FFF2-40B4-BE49-F238E27FC236}">
                <a16:creationId xmlns="" xmlns:a16="http://schemas.microsoft.com/office/drawing/2014/main" id="{17A38428-7389-E34B-9E97-C6D19BA1090A}"/>
              </a:ext>
            </a:extLst>
          </p:cNvPr>
          <p:cNvSpPr>
            <a:spLocks noGrp="1"/>
          </p:cNvSpPr>
          <p:nvPr>
            <p:ph type="body" sz="quarter" idx="10"/>
          </p:nvPr>
        </p:nvSpPr>
        <p:spPr/>
        <p:txBody>
          <a:bodyPr/>
          <a:lstStyle/>
          <a:p>
            <a:r>
              <a:rPr kumimoji="1" lang="en-US" altLang="ja-JP" dirty="0" smtClean="0"/>
              <a:t>1-</a:t>
            </a:r>
            <a:r>
              <a:rPr kumimoji="1" lang="ja-JP" altLang="en-US" dirty="0" smtClean="0"/>
              <a:t>８</a:t>
            </a:r>
            <a:endParaRPr kumimoji="1" lang="ja-JP" altLang="en-US" dirty="0"/>
          </a:p>
        </p:txBody>
      </p:sp>
      <p:sp>
        <p:nvSpPr>
          <p:cNvPr id="5" name="テキスト プレースホルダー 4">
            <a:extLst>
              <a:ext uri="{FF2B5EF4-FFF2-40B4-BE49-F238E27FC236}">
                <a16:creationId xmlns="" xmlns:a16="http://schemas.microsoft.com/office/drawing/2014/main" id="{C642B73F-30BB-EB4C-BEB4-0CBEB3DA1802}"/>
              </a:ext>
            </a:extLst>
          </p:cNvPr>
          <p:cNvSpPr>
            <a:spLocks noGrp="1"/>
          </p:cNvSpPr>
          <p:nvPr>
            <p:ph type="body" sz="quarter" idx="11"/>
          </p:nvPr>
        </p:nvSpPr>
        <p:spPr/>
        <p:txBody>
          <a:bodyPr/>
          <a:lstStyle/>
          <a:p>
            <a:r>
              <a:rPr lang="ja-JP" altLang="en-US"/>
              <a:t>探究活動</a:t>
            </a:r>
          </a:p>
        </p:txBody>
      </p:sp>
      <p:grpSp>
        <p:nvGrpSpPr>
          <p:cNvPr id="13" name="グループ化 12">
            <a:extLst>
              <a:ext uri="{FF2B5EF4-FFF2-40B4-BE49-F238E27FC236}">
                <a16:creationId xmlns="" xmlns:a16="http://schemas.microsoft.com/office/drawing/2014/main" id="{7E01C713-A996-3141-B325-95AEF76056D3}"/>
              </a:ext>
            </a:extLst>
          </p:cNvPr>
          <p:cNvGrpSpPr/>
          <p:nvPr/>
        </p:nvGrpSpPr>
        <p:grpSpPr>
          <a:xfrm>
            <a:off x="442912" y="4941168"/>
            <a:ext cx="8282952" cy="1008000"/>
            <a:chOff x="442912" y="5013176"/>
            <a:chExt cx="8282952" cy="1008000"/>
          </a:xfrm>
        </p:grpSpPr>
        <p:sp>
          <p:nvSpPr>
            <p:cNvPr id="7" name="正方形/長方形 6">
              <a:extLst>
                <a:ext uri="{FF2B5EF4-FFF2-40B4-BE49-F238E27FC236}">
                  <a16:creationId xmlns="" xmlns:a16="http://schemas.microsoft.com/office/drawing/2014/main" id="{FCC8A024-C7C8-D243-816A-9BAA5CB32870}"/>
                </a:ext>
              </a:extLst>
            </p:cNvPr>
            <p:cNvSpPr/>
            <p:nvPr/>
          </p:nvSpPr>
          <p:spPr>
            <a:xfrm>
              <a:off x="442912" y="5013176"/>
              <a:ext cx="4633144" cy="1008000"/>
            </a:xfrm>
            <a:prstGeom prst="rect">
              <a:avLst/>
            </a:prstGeom>
            <a:solidFill>
              <a:srgbClr val="0EB299"/>
            </a:solidFill>
            <a:ln w="38100">
              <a:noFill/>
            </a:ln>
          </p:spPr>
          <p:txBody>
            <a:bodyPr wrap="square" lIns="0" tIns="0" rIns="0" bIns="0" anchor="ctr" anchorCtr="0">
              <a:noAutofit/>
            </a:bodyPr>
            <a:lstStyle/>
            <a:p>
              <a:pPr algn="ctr" fontAlgn="base"/>
              <a:r>
                <a:rPr lang="ja-JP" altLang="en-US" sz="4000" b="1">
                  <a:solidFill>
                    <a:schemeClr val="bg1"/>
                  </a:solidFill>
                  <a:latin typeface="メイリオ" pitchFamily="50" charset="-128"/>
                  <a:ea typeface="メイリオ" pitchFamily="50" charset="-128"/>
                  <a:cs typeface="メイリオ" pitchFamily="50" charset="-128"/>
                </a:rPr>
                <a:t>答えのない研究</a:t>
              </a:r>
            </a:p>
          </p:txBody>
        </p:sp>
        <p:sp>
          <p:nvSpPr>
            <p:cNvPr id="9" name="正方形/長方形 8">
              <a:extLst>
                <a:ext uri="{FF2B5EF4-FFF2-40B4-BE49-F238E27FC236}">
                  <a16:creationId xmlns="" xmlns:a16="http://schemas.microsoft.com/office/drawing/2014/main" id="{3DD84689-4190-EE43-B6E1-58DB86F4C994}"/>
                </a:ext>
              </a:extLst>
            </p:cNvPr>
            <p:cNvSpPr/>
            <p:nvPr/>
          </p:nvSpPr>
          <p:spPr>
            <a:xfrm>
              <a:off x="5868144" y="5013176"/>
              <a:ext cx="2857720" cy="1008000"/>
            </a:xfrm>
            <a:prstGeom prst="rect">
              <a:avLst/>
            </a:prstGeom>
            <a:solidFill>
              <a:srgbClr val="0EB299"/>
            </a:solidFill>
            <a:ln w="38100">
              <a:noFill/>
            </a:ln>
          </p:spPr>
          <p:txBody>
            <a:bodyPr wrap="square" lIns="0" tIns="0" rIns="0" bIns="0" anchor="ctr" anchorCtr="0">
              <a:noAutofit/>
            </a:bodyPr>
            <a:lstStyle/>
            <a:p>
              <a:pPr algn="ctr" fontAlgn="base"/>
              <a:r>
                <a:rPr lang="ja-JP" altLang="en-US" sz="4000" b="1">
                  <a:solidFill>
                    <a:schemeClr val="bg1"/>
                  </a:solidFill>
                  <a:latin typeface="メイリオ" pitchFamily="50" charset="-128"/>
                  <a:ea typeface="メイリオ" pitchFamily="50" charset="-128"/>
                  <a:cs typeface="メイリオ" pitchFamily="50" charset="-128"/>
                </a:rPr>
                <a:t>探究</a:t>
              </a:r>
            </a:p>
          </p:txBody>
        </p:sp>
        <p:sp>
          <p:nvSpPr>
            <p:cNvPr id="12" name="テキスト ボックス 11">
              <a:extLst>
                <a:ext uri="{FF2B5EF4-FFF2-40B4-BE49-F238E27FC236}">
                  <a16:creationId xmlns="" xmlns:a16="http://schemas.microsoft.com/office/drawing/2014/main" id="{2DC66283-CD7D-3342-B514-32CA3F1A2DAA}"/>
                </a:ext>
              </a:extLst>
            </p:cNvPr>
            <p:cNvSpPr txBox="1"/>
            <p:nvPr/>
          </p:nvSpPr>
          <p:spPr>
            <a:xfrm>
              <a:off x="5112060" y="5209400"/>
              <a:ext cx="720080" cy="615553"/>
            </a:xfrm>
            <a:prstGeom prst="rect">
              <a:avLst/>
            </a:prstGeom>
            <a:noFill/>
          </p:spPr>
          <p:txBody>
            <a:bodyPr wrap="square" lIns="0" tIns="0" rIns="0" bIns="0" rtlCol="0">
              <a:spAutoFit/>
            </a:bodyPr>
            <a:lstStyle/>
            <a:p>
              <a:pPr algn="ctr"/>
              <a:r>
                <a:rPr lang="ja-JP" altLang="en-US" sz="4000" b="1">
                  <a:solidFill>
                    <a:srgbClr val="0EB299"/>
                  </a:solidFill>
                  <a:latin typeface="メイリオ" pitchFamily="50" charset="-128"/>
                  <a:ea typeface="メイリオ" pitchFamily="50" charset="-128"/>
                  <a:cs typeface="メイリオ" pitchFamily="50" charset="-128"/>
                </a:rPr>
                <a:t>＝</a:t>
              </a:r>
              <a:endParaRPr kumimoji="1" lang="ja-JP" altLang="en-US" sz="4000">
                <a:solidFill>
                  <a:srgbClr val="0EB299"/>
                </a:solidFill>
              </a:endParaRPr>
            </a:p>
          </p:txBody>
        </p:sp>
      </p:grpSp>
    </p:spTree>
    <p:extLst>
      <p:ext uri="{BB962C8B-B14F-4D97-AF65-F5344CB8AC3E}">
        <p14:creationId xmlns="" xmlns:p14="http://schemas.microsoft.com/office/powerpoint/2010/main" val="2023064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6B85C60-F031-F54C-A902-FC8B896F99AE}"/>
              </a:ext>
            </a:extLst>
          </p:cNvPr>
          <p:cNvSpPr>
            <a:spLocks noGrp="1"/>
          </p:cNvSpPr>
          <p:nvPr>
            <p:ph type="title"/>
          </p:nvPr>
        </p:nvSpPr>
        <p:spPr/>
        <p:txBody>
          <a:bodyPr/>
          <a:lstStyle/>
          <a:p>
            <a:pPr lvl="0">
              <a:defRPr/>
            </a:pPr>
            <a:r>
              <a:rPr lang="ja-JP" altLang="en-US" sz="3600">
                <a:latin typeface="メイリオ" pitchFamily="50" charset="-128"/>
                <a:ea typeface="メイリオ" pitchFamily="50" charset="-128"/>
                <a:cs typeface="メイリオ" pitchFamily="50" charset="-128"/>
              </a:rPr>
              <a:t>「探究」の類似例</a:t>
            </a:r>
            <a:endParaRPr lang="ja-JP" altLang="en-US" sz="3600" dirty="0">
              <a:latin typeface="メイリオ" pitchFamily="50" charset="-128"/>
              <a:ea typeface="メイリオ" pitchFamily="50" charset="-128"/>
              <a:cs typeface="メイリオ" pitchFamily="50" charset="-128"/>
            </a:endParaRPr>
          </a:p>
        </p:txBody>
      </p:sp>
      <p:sp>
        <p:nvSpPr>
          <p:cNvPr id="3" name="コンテンツ プレースホルダー 2">
            <a:extLst>
              <a:ext uri="{FF2B5EF4-FFF2-40B4-BE49-F238E27FC236}">
                <a16:creationId xmlns="" xmlns:a16="http://schemas.microsoft.com/office/drawing/2014/main" id="{AF19CD05-064A-AD42-A4D8-D7439C463060}"/>
              </a:ext>
            </a:extLst>
          </p:cNvPr>
          <p:cNvSpPr>
            <a:spLocks noGrp="1"/>
          </p:cNvSpPr>
          <p:nvPr>
            <p:ph idx="1"/>
          </p:nvPr>
        </p:nvSpPr>
        <p:spPr>
          <a:xfrm>
            <a:off x="442913" y="1600200"/>
            <a:ext cx="8243887" cy="2908920"/>
          </a:xfrm>
        </p:spPr>
        <p:txBody>
          <a:bodyPr>
            <a:noAutofit/>
          </a:bodyPr>
          <a:lstStyle/>
          <a:p>
            <a:pPr>
              <a:spcBef>
                <a:spcPts val="1600"/>
              </a:spcBef>
            </a:pPr>
            <a:r>
              <a:rPr lang="en-US" altLang="ja-JP" sz="3200" b="1" dirty="0"/>
              <a:t>【</a:t>
            </a:r>
            <a:r>
              <a:rPr lang="ja-JP" altLang="en-US" sz="3200" b="1" dirty="0"/>
              <a:t>部活動</a:t>
            </a:r>
            <a:r>
              <a:rPr lang="en-US" altLang="ja-JP" sz="3200" b="1" dirty="0"/>
              <a:t>】</a:t>
            </a:r>
          </a:p>
          <a:p>
            <a:pPr>
              <a:spcBef>
                <a:spcPts val="1600"/>
              </a:spcBef>
            </a:pPr>
            <a:r>
              <a:rPr lang="ja-JP" altLang="en-US" sz="3200" dirty="0"/>
              <a:t>　・練習メニューを変えたら良くなるかも？</a:t>
            </a:r>
          </a:p>
          <a:p>
            <a:pPr>
              <a:spcBef>
                <a:spcPts val="1600"/>
              </a:spcBef>
            </a:pPr>
            <a:r>
              <a:rPr lang="ja-JP" altLang="en-US" sz="3200" dirty="0"/>
              <a:t>　・長所</a:t>
            </a:r>
            <a:r>
              <a:rPr lang="en-US" altLang="ja-JP" sz="3200" dirty="0"/>
              <a:t>(</a:t>
            </a:r>
            <a:r>
              <a:rPr lang="ja-JP" altLang="en-US" sz="3200" dirty="0"/>
              <a:t>短所</a:t>
            </a:r>
            <a:r>
              <a:rPr lang="en-US" altLang="ja-JP" sz="3200" dirty="0"/>
              <a:t>)</a:t>
            </a:r>
            <a:r>
              <a:rPr lang="ja-JP" altLang="en-US" sz="3200" dirty="0"/>
              <a:t>を伸ばす練習を考える</a:t>
            </a:r>
          </a:p>
          <a:p>
            <a:pPr>
              <a:spcBef>
                <a:spcPts val="1600"/>
              </a:spcBef>
            </a:pPr>
            <a:r>
              <a:rPr lang="ja-JP" altLang="en-US" sz="3200" dirty="0"/>
              <a:t>　・課題点を出し合って皆で改善する</a:t>
            </a:r>
            <a:endParaRPr kumimoji="1" lang="ja-JP" altLang="en-US" sz="3200" dirty="0"/>
          </a:p>
        </p:txBody>
      </p:sp>
      <p:sp>
        <p:nvSpPr>
          <p:cNvPr id="4" name="テキスト プレースホルダー 3">
            <a:extLst>
              <a:ext uri="{FF2B5EF4-FFF2-40B4-BE49-F238E27FC236}">
                <a16:creationId xmlns="" xmlns:a16="http://schemas.microsoft.com/office/drawing/2014/main" id="{FD4B9244-019B-F64D-B942-711FFE2E81AD}"/>
              </a:ext>
            </a:extLst>
          </p:cNvPr>
          <p:cNvSpPr>
            <a:spLocks noGrp="1"/>
          </p:cNvSpPr>
          <p:nvPr>
            <p:ph type="body" sz="quarter" idx="10"/>
          </p:nvPr>
        </p:nvSpPr>
        <p:spPr/>
        <p:txBody>
          <a:bodyPr/>
          <a:lstStyle/>
          <a:p>
            <a:r>
              <a:rPr kumimoji="1" lang="en-US" altLang="ja-JP" dirty="0" smtClean="0"/>
              <a:t>1-</a:t>
            </a:r>
            <a:r>
              <a:rPr kumimoji="1" lang="ja-JP" altLang="en-US" dirty="0" smtClean="0"/>
              <a:t>９</a:t>
            </a:r>
            <a:endParaRPr kumimoji="1" lang="ja-JP" altLang="en-US" dirty="0"/>
          </a:p>
        </p:txBody>
      </p:sp>
      <p:sp>
        <p:nvSpPr>
          <p:cNvPr id="5" name="テキスト プレースホルダー 4">
            <a:extLst>
              <a:ext uri="{FF2B5EF4-FFF2-40B4-BE49-F238E27FC236}">
                <a16:creationId xmlns="" xmlns:a16="http://schemas.microsoft.com/office/drawing/2014/main" id="{BD9241BC-BE21-5B4D-AC3B-D2DE87370BDE}"/>
              </a:ext>
            </a:extLst>
          </p:cNvPr>
          <p:cNvSpPr>
            <a:spLocks noGrp="1"/>
          </p:cNvSpPr>
          <p:nvPr>
            <p:ph type="body" sz="quarter" idx="11"/>
          </p:nvPr>
        </p:nvSpPr>
        <p:spPr/>
        <p:txBody>
          <a:bodyPr/>
          <a:lstStyle/>
          <a:p>
            <a:r>
              <a:rPr lang="ja-JP" altLang="en-US"/>
              <a:t>探究活動</a:t>
            </a:r>
          </a:p>
        </p:txBody>
      </p:sp>
      <p:grpSp>
        <p:nvGrpSpPr>
          <p:cNvPr id="10" name="グループ化 9">
            <a:extLst>
              <a:ext uri="{FF2B5EF4-FFF2-40B4-BE49-F238E27FC236}">
                <a16:creationId xmlns="" xmlns:a16="http://schemas.microsoft.com/office/drawing/2014/main" id="{C0FB6CAE-2EAD-E142-84EE-54B68B157DD0}"/>
              </a:ext>
            </a:extLst>
          </p:cNvPr>
          <p:cNvGrpSpPr/>
          <p:nvPr/>
        </p:nvGrpSpPr>
        <p:grpSpPr>
          <a:xfrm>
            <a:off x="442912" y="4941168"/>
            <a:ext cx="8282952" cy="1008000"/>
            <a:chOff x="442912" y="5013176"/>
            <a:chExt cx="8282952" cy="1008000"/>
          </a:xfrm>
        </p:grpSpPr>
        <p:sp>
          <p:nvSpPr>
            <p:cNvPr id="11" name="正方形/長方形 10">
              <a:extLst>
                <a:ext uri="{FF2B5EF4-FFF2-40B4-BE49-F238E27FC236}">
                  <a16:creationId xmlns="" xmlns:a16="http://schemas.microsoft.com/office/drawing/2014/main" id="{9BDF6AA7-AA88-424A-98C9-2C8354175946}"/>
                </a:ext>
              </a:extLst>
            </p:cNvPr>
            <p:cNvSpPr/>
            <p:nvPr/>
          </p:nvSpPr>
          <p:spPr>
            <a:xfrm>
              <a:off x="442912" y="5013176"/>
              <a:ext cx="4633144" cy="1008000"/>
            </a:xfrm>
            <a:prstGeom prst="rect">
              <a:avLst/>
            </a:prstGeom>
            <a:solidFill>
              <a:srgbClr val="0EB299"/>
            </a:solidFill>
            <a:ln w="38100">
              <a:noFill/>
            </a:ln>
          </p:spPr>
          <p:txBody>
            <a:bodyPr wrap="square" lIns="0" tIns="0" rIns="0" bIns="0" anchor="ctr" anchorCtr="0">
              <a:noAutofit/>
            </a:bodyPr>
            <a:lstStyle/>
            <a:p>
              <a:pPr algn="ctr" fontAlgn="base"/>
              <a:r>
                <a:rPr lang="ja-JP" altLang="en-US" sz="4000" b="1">
                  <a:solidFill>
                    <a:schemeClr val="bg1"/>
                  </a:solidFill>
                  <a:latin typeface="メイリオ" pitchFamily="50" charset="-128"/>
                  <a:ea typeface="メイリオ" pitchFamily="50" charset="-128"/>
                  <a:cs typeface="メイリオ" pitchFamily="50" charset="-128"/>
                </a:rPr>
                <a:t>答えのない研究</a:t>
              </a:r>
            </a:p>
          </p:txBody>
        </p:sp>
        <p:sp>
          <p:nvSpPr>
            <p:cNvPr id="12" name="正方形/長方形 11">
              <a:extLst>
                <a:ext uri="{FF2B5EF4-FFF2-40B4-BE49-F238E27FC236}">
                  <a16:creationId xmlns="" xmlns:a16="http://schemas.microsoft.com/office/drawing/2014/main" id="{F071CDC4-F785-A148-AE9C-D2C10EC8BA8E}"/>
                </a:ext>
              </a:extLst>
            </p:cNvPr>
            <p:cNvSpPr/>
            <p:nvPr/>
          </p:nvSpPr>
          <p:spPr>
            <a:xfrm>
              <a:off x="5868144" y="5013176"/>
              <a:ext cx="2857720" cy="1008000"/>
            </a:xfrm>
            <a:prstGeom prst="rect">
              <a:avLst/>
            </a:prstGeom>
            <a:solidFill>
              <a:srgbClr val="0EB299"/>
            </a:solidFill>
            <a:ln w="38100">
              <a:noFill/>
            </a:ln>
          </p:spPr>
          <p:txBody>
            <a:bodyPr wrap="square" lIns="0" tIns="0" rIns="0" bIns="0" anchor="ctr" anchorCtr="0">
              <a:noAutofit/>
            </a:bodyPr>
            <a:lstStyle/>
            <a:p>
              <a:pPr algn="ctr" fontAlgn="base"/>
              <a:r>
                <a:rPr lang="ja-JP" altLang="en-US" sz="4000" b="1">
                  <a:solidFill>
                    <a:schemeClr val="bg1"/>
                  </a:solidFill>
                  <a:latin typeface="メイリオ" pitchFamily="50" charset="-128"/>
                  <a:ea typeface="メイリオ" pitchFamily="50" charset="-128"/>
                  <a:cs typeface="メイリオ" pitchFamily="50" charset="-128"/>
                </a:rPr>
                <a:t>探究</a:t>
              </a:r>
            </a:p>
          </p:txBody>
        </p:sp>
        <p:sp>
          <p:nvSpPr>
            <p:cNvPr id="13" name="テキスト ボックス 12">
              <a:extLst>
                <a:ext uri="{FF2B5EF4-FFF2-40B4-BE49-F238E27FC236}">
                  <a16:creationId xmlns="" xmlns:a16="http://schemas.microsoft.com/office/drawing/2014/main" id="{68EA3B4A-F39F-2243-B464-A3D6517183E7}"/>
                </a:ext>
              </a:extLst>
            </p:cNvPr>
            <p:cNvSpPr txBox="1"/>
            <p:nvPr/>
          </p:nvSpPr>
          <p:spPr>
            <a:xfrm>
              <a:off x="5112060" y="5209400"/>
              <a:ext cx="720080" cy="615553"/>
            </a:xfrm>
            <a:prstGeom prst="rect">
              <a:avLst/>
            </a:prstGeom>
            <a:noFill/>
          </p:spPr>
          <p:txBody>
            <a:bodyPr wrap="square" lIns="0" tIns="0" rIns="0" bIns="0" rtlCol="0">
              <a:spAutoFit/>
            </a:bodyPr>
            <a:lstStyle/>
            <a:p>
              <a:pPr algn="ctr"/>
              <a:r>
                <a:rPr lang="ja-JP" altLang="en-US" sz="4000" b="1">
                  <a:solidFill>
                    <a:srgbClr val="0EB299"/>
                  </a:solidFill>
                  <a:latin typeface="メイリオ" pitchFamily="50" charset="-128"/>
                  <a:ea typeface="メイリオ" pitchFamily="50" charset="-128"/>
                  <a:cs typeface="メイリオ" pitchFamily="50" charset="-128"/>
                </a:rPr>
                <a:t>＝</a:t>
              </a:r>
              <a:endParaRPr kumimoji="1" lang="ja-JP" altLang="en-US" sz="4000">
                <a:solidFill>
                  <a:srgbClr val="0EB299"/>
                </a:solidFill>
              </a:endParaRPr>
            </a:p>
          </p:txBody>
        </p:sp>
      </p:grpSp>
      <p:pic>
        <p:nvPicPr>
          <p:cNvPr id="14" name="Picture 2" descr="ãç·´ç¿ãããªã¼ç´ æãã®ç»åæ¤ç´¢çµæ">
            <a:extLst>
              <a:ext uri="{FF2B5EF4-FFF2-40B4-BE49-F238E27FC236}">
                <a16:creationId xmlns="" xmlns:a16="http://schemas.microsoft.com/office/drawing/2014/main" id="{F593F0C7-46AC-F042-B344-A7BA35675226}"/>
              </a:ext>
            </a:extLst>
          </p:cNvPr>
          <p:cNvPicPr>
            <a:picLocks noChangeAspect="1" noChangeArrowheads="1"/>
          </p:cNvPicPr>
          <p:nvPr/>
        </p:nvPicPr>
        <p:blipFill>
          <a:blip r:embed="rId3" cstate="print"/>
          <a:srcRect/>
          <a:stretch>
            <a:fillRect/>
          </a:stretch>
        </p:blipFill>
        <p:spPr bwMode="auto">
          <a:xfrm>
            <a:off x="6804248" y="570812"/>
            <a:ext cx="1752824" cy="1489900"/>
          </a:xfrm>
          <a:prstGeom prst="rect">
            <a:avLst/>
          </a:prstGeom>
          <a:noFill/>
        </p:spPr>
      </p:pic>
    </p:spTree>
    <p:extLst>
      <p:ext uri="{BB962C8B-B14F-4D97-AF65-F5344CB8AC3E}">
        <p14:creationId xmlns="" xmlns:p14="http://schemas.microsoft.com/office/powerpoint/2010/main" val="3386269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859AA23-8D2E-8F43-AD7D-5F97CA46D879}"/>
              </a:ext>
            </a:extLst>
          </p:cNvPr>
          <p:cNvSpPr>
            <a:spLocks noGrp="1"/>
          </p:cNvSpPr>
          <p:nvPr>
            <p:ph type="title"/>
          </p:nvPr>
        </p:nvSpPr>
        <p:spPr/>
        <p:txBody>
          <a:bodyPr/>
          <a:lstStyle/>
          <a:p>
            <a:r>
              <a:rPr lang="ja-JP" altLang="en-US" sz="3600">
                <a:latin typeface="メイリオ" pitchFamily="50" charset="-128"/>
                <a:ea typeface="メイリオ" pitchFamily="50" charset="-128"/>
                <a:cs typeface="メイリオ" pitchFamily="50" charset="-128"/>
              </a:rPr>
              <a:t>「探究」の類似例</a:t>
            </a:r>
            <a:endParaRPr kumimoji="1" lang="ja-JP" altLang="en-US"/>
          </a:p>
        </p:txBody>
      </p:sp>
      <p:sp>
        <p:nvSpPr>
          <p:cNvPr id="3" name="コンテンツ プレースホルダー 2">
            <a:extLst>
              <a:ext uri="{FF2B5EF4-FFF2-40B4-BE49-F238E27FC236}">
                <a16:creationId xmlns="" xmlns:a16="http://schemas.microsoft.com/office/drawing/2014/main" id="{CB35039C-61F0-6C4E-8A87-527B6A9D33CE}"/>
              </a:ext>
            </a:extLst>
          </p:cNvPr>
          <p:cNvSpPr>
            <a:spLocks noGrp="1"/>
          </p:cNvSpPr>
          <p:nvPr>
            <p:ph idx="1"/>
          </p:nvPr>
        </p:nvSpPr>
        <p:spPr/>
        <p:txBody>
          <a:bodyPr>
            <a:normAutofit/>
          </a:bodyPr>
          <a:lstStyle/>
          <a:p>
            <a:pPr>
              <a:spcBef>
                <a:spcPts val="1600"/>
              </a:spcBef>
            </a:pPr>
            <a:r>
              <a:rPr lang="en-US" altLang="ja-JP" sz="3200" b="1" dirty="0"/>
              <a:t>【</a:t>
            </a:r>
            <a:r>
              <a:rPr lang="ja-JP" altLang="en-US" sz="3200" b="1" dirty="0">
                <a:latin typeface="メイリオ" pitchFamily="50" charset="-128"/>
                <a:ea typeface="メイリオ" pitchFamily="50" charset="-128"/>
                <a:cs typeface="メイリオ" pitchFamily="50" charset="-128"/>
              </a:rPr>
              <a:t>テスト勉強</a:t>
            </a:r>
            <a:r>
              <a:rPr lang="en-US" altLang="ja-JP" sz="3200" b="1" dirty="0"/>
              <a:t>】</a:t>
            </a:r>
          </a:p>
          <a:p>
            <a:pPr fontAlgn="base">
              <a:lnSpc>
                <a:spcPct val="150000"/>
              </a:lnSpc>
            </a:pPr>
            <a:r>
              <a:rPr lang="ja-JP" altLang="en-US" sz="3200" dirty="0">
                <a:latin typeface="メイリオ" pitchFamily="50" charset="-128"/>
                <a:ea typeface="メイリオ" pitchFamily="50" charset="-128"/>
                <a:cs typeface="メイリオ" pitchFamily="50" charset="-128"/>
              </a:rPr>
              <a:t>　・前回の反省を生かして計画</a:t>
            </a:r>
            <a:endParaRPr lang="en-US" altLang="ja-JP" sz="3200" dirty="0">
              <a:latin typeface="メイリオ" pitchFamily="50" charset="-128"/>
              <a:ea typeface="メイリオ" pitchFamily="50" charset="-128"/>
              <a:cs typeface="メイリオ" pitchFamily="50" charset="-128"/>
            </a:endParaRPr>
          </a:p>
          <a:p>
            <a:pPr marL="828000" indent="-828000" fontAlgn="base">
              <a:lnSpc>
                <a:spcPct val="150000"/>
              </a:lnSpc>
            </a:pPr>
            <a:r>
              <a:rPr lang="ja-JP" altLang="en-US" sz="3200" dirty="0">
                <a:latin typeface="メイリオ" pitchFamily="50" charset="-128"/>
                <a:ea typeface="メイリオ" pitchFamily="50" charset="-128"/>
                <a:cs typeface="メイリオ" pitchFamily="50" charset="-128"/>
              </a:rPr>
              <a:t>　・授業で分からなかったところを集中的に勉強</a:t>
            </a:r>
            <a:endParaRPr kumimoji="1" lang="ja-JP" altLang="en-US" sz="3200" dirty="0"/>
          </a:p>
        </p:txBody>
      </p:sp>
      <p:sp>
        <p:nvSpPr>
          <p:cNvPr id="4" name="テキスト プレースホルダー 3">
            <a:extLst>
              <a:ext uri="{FF2B5EF4-FFF2-40B4-BE49-F238E27FC236}">
                <a16:creationId xmlns="" xmlns:a16="http://schemas.microsoft.com/office/drawing/2014/main" id="{11F172C1-8FF0-7B47-9353-113E3484DF48}"/>
              </a:ext>
            </a:extLst>
          </p:cNvPr>
          <p:cNvSpPr>
            <a:spLocks noGrp="1"/>
          </p:cNvSpPr>
          <p:nvPr>
            <p:ph type="body" sz="quarter" idx="10"/>
          </p:nvPr>
        </p:nvSpPr>
        <p:spPr/>
        <p:txBody>
          <a:bodyPr/>
          <a:lstStyle/>
          <a:p>
            <a:r>
              <a:rPr kumimoji="1" lang="en-US" altLang="ja-JP" dirty="0" smtClean="0"/>
              <a:t>1-10</a:t>
            </a:r>
            <a:endParaRPr kumimoji="1" lang="ja-JP" altLang="en-US" dirty="0"/>
          </a:p>
        </p:txBody>
      </p:sp>
      <p:sp>
        <p:nvSpPr>
          <p:cNvPr id="5" name="テキスト プレースホルダー 4">
            <a:extLst>
              <a:ext uri="{FF2B5EF4-FFF2-40B4-BE49-F238E27FC236}">
                <a16:creationId xmlns="" xmlns:a16="http://schemas.microsoft.com/office/drawing/2014/main" id="{7AC5356B-255D-864B-A5F4-746329E36947}"/>
              </a:ext>
            </a:extLst>
          </p:cNvPr>
          <p:cNvSpPr>
            <a:spLocks noGrp="1"/>
          </p:cNvSpPr>
          <p:nvPr>
            <p:ph type="body" sz="quarter" idx="11"/>
          </p:nvPr>
        </p:nvSpPr>
        <p:spPr/>
        <p:txBody>
          <a:bodyPr/>
          <a:lstStyle/>
          <a:p>
            <a:r>
              <a:rPr lang="ja-JP" altLang="en-US"/>
              <a:t>探究活動</a:t>
            </a:r>
          </a:p>
        </p:txBody>
      </p:sp>
      <p:grpSp>
        <p:nvGrpSpPr>
          <p:cNvPr id="6" name="グループ化 5">
            <a:extLst>
              <a:ext uri="{FF2B5EF4-FFF2-40B4-BE49-F238E27FC236}">
                <a16:creationId xmlns="" xmlns:a16="http://schemas.microsoft.com/office/drawing/2014/main" id="{F70A5F9B-A5F9-7A41-B00D-7373511CCAA8}"/>
              </a:ext>
            </a:extLst>
          </p:cNvPr>
          <p:cNvGrpSpPr/>
          <p:nvPr/>
        </p:nvGrpSpPr>
        <p:grpSpPr>
          <a:xfrm>
            <a:off x="442912" y="4941168"/>
            <a:ext cx="8282952" cy="1008000"/>
            <a:chOff x="442912" y="5013176"/>
            <a:chExt cx="8282952" cy="1008000"/>
          </a:xfrm>
        </p:grpSpPr>
        <p:sp>
          <p:nvSpPr>
            <p:cNvPr id="7" name="正方形/長方形 6">
              <a:extLst>
                <a:ext uri="{FF2B5EF4-FFF2-40B4-BE49-F238E27FC236}">
                  <a16:creationId xmlns="" xmlns:a16="http://schemas.microsoft.com/office/drawing/2014/main" id="{A3640D1F-7F5F-5747-BD38-2E60E09B1799}"/>
                </a:ext>
              </a:extLst>
            </p:cNvPr>
            <p:cNvSpPr/>
            <p:nvPr/>
          </p:nvSpPr>
          <p:spPr>
            <a:xfrm>
              <a:off x="442912" y="5013176"/>
              <a:ext cx="4633144" cy="1008000"/>
            </a:xfrm>
            <a:prstGeom prst="rect">
              <a:avLst/>
            </a:prstGeom>
            <a:solidFill>
              <a:srgbClr val="0EB299"/>
            </a:solidFill>
            <a:ln w="38100">
              <a:noFill/>
            </a:ln>
          </p:spPr>
          <p:txBody>
            <a:bodyPr wrap="square" lIns="0" tIns="0" rIns="0" bIns="0" anchor="ctr" anchorCtr="0">
              <a:noAutofit/>
            </a:bodyPr>
            <a:lstStyle/>
            <a:p>
              <a:pPr algn="ctr" fontAlgn="base"/>
              <a:r>
                <a:rPr lang="ja-JP" altLang="en-US" sz="4000" b="1">
                  <a:solidFill>
                    <a:schemeClr val="bg1"/>
                  </a:solidFill>
                  <a:latin typeface="メイリオ" pitchFamily="50" charset="-128"/>
                  <a:ea typeface="メイリオ" pitchFamily="50" charset="-128"/>
                  <a:cs typeface="メイリオ" pitchFamily="50" charset="-128"/>
                </a:rPr>
                <a:t>答えのない研究</a:t>
              </a:r>
            </a:p>
          </p:txBody>
        </p:sp>
        <p:sp>
          <p:nvSpPr>
            <p:cNvPr id="8" name="正方形/長方形 7">
              <a:extLst>
                <a:ext uri="{FF2B5EF4-FFF2-40B4-BE49-F238E27FC236}">
                  <a16:creationId xmlns="" xmlns:a16="http://schemas.microsoft.com/office/drawing/2014/main" id="{027852DC-A497-A048-A56D-5FEC318BDAE8}"/>
                </a:ext>
              </a:extLst>
            </p:cNvPr>
            <p:cNvSpPr/>
            <p:nvPr/>
          </p:nvSpPr>
          <p:spPr>
            <a:xfrm>
              <a:off x="5868144" y="5013176"/>
              <a:ext cx="2857720" cy="1008000"/>
            </a:xfrm>
            <a:prstGeom prst="rect">
              <a:avLst/>
            </a:prstGeom>
            <a:solidFill>
              <a:srgbClr val="0EB299"/>
            </a:solidFill>
            <a:ln w="38100">
              <a:noFill/>
            </a:ln>
          </p:spPr>
          <p:txBody>
            <a:bodyPr wrap="square" lIns="0" tIns="0" rIns="0" bIns="0" anchor="ctr" anchorCtr="0">
              <a:noAutofit/>
            </a:bodyPr>
            <a:lstStyle/>
            <a:p>
              <a:pPr algn="ctr" fontAlgn="base"/>
              <a:r>
                <a:rPr lang="ja-JP" altLang="en-US" sz="4000" b="1">
                  <a:solidFill>
                    <a:schemeClr val="bg1"/>
                  </a:solidFill>
                  <a:latin typeface="メイリオ" pitchFamily="50" charset="-128"/>
                  <a:ea typeface="メイリオ" pitchFamily="50" charset="-128"/>
                  <a:cs typeface="メイリオ" pitchFamily="50" charset="-128"/>
                </a:rPr>
                <a:t>探究</a:t>
              </a:r>
            </a:p>
          </p:txBody>
        </p:sp>
        <p:sp>
          <p:nvSpPr>
            <p:cNvPr id="9" name="テキスト ボックス 8">
              <a:extLst>
                <a:ext uri="{FF2B5EF4-FFF2-40B4-BE49-F238E27FC236}">
                  <a16:creationId xmlns="" xmlns:a16="http://schemas.microsoft.com/office/drawing/2014/main" id="{366D3C22-6FC4-FB4B-AF29-A1FB8E9F0307}"/>
                </a:ext>
              </a:extLst>
            </p:cNvPr>
            <p:cNvSpPr txBox="1"/>
            <p:nvPr/>
          </p:nvSpPr>
          <p:spPr>
            <a:xfrm>
              <a:off x="5112060" y="5209400"/>
              <a:ext cx="720080" cy="615553"/>
            </a:xfrm>
            <a:prstGeom prst="rect">
              <a:avLst/>
            </a:prstGeom>
            <a:noFill/>
          </p:spPr>
          <p:txBody>
            <a:bodyPr wrap="square" lIns="0" tIns="0" rIns="0" bIns="0" rtlCol="0">
              <a:spAutoFit/>
            </a:bodyPr>
            <a:lstStyle/>
            <a:p>
              <a:pPr algn="ctr"/>
              <a:r>
                <a:rPr lang="ja-JP" altLang="en-US" sz="4000" b="1">
                  <a:solidFill>
                    <a:srgbClr val="0EB299"/>
                  </a:solidFill>
                  <a:latin typeface="メイリオ" pitchFamily="50" charset="-128"/>
                  <a:ea typeface="メイリオ" pitchFamily="50" charset="-128"/>
                  <a:cs typeface="メイリオ" pitchFamily="50" charset="-128"/>
                </a:rPr>
                <a:t>＝</a:t>
              </a:r>
              <a:endParaRPr kumimoji="1" lang="ja-JP" altLang="en-US" sz="4000">
                <a:solidFill>
                  <a:srgbClr val="0EB299"/>
                </a:solidFill>
              </a:endParaRPr>
            </a:p>
          </p:txBody>
        </p:sp>
      </p:grpSp>
      <p:pic>
        <p:nvPicPr>
          <p:cNvPr id="10" name="Picture 6" descr="ããã¹ãåå¼·ãã®ç»åæ¤ç´¢çµæ">
            <a:extLst>
              <a:ext uri="{FF2B5EF4-FFF2-40B4-BE49-F238E27FC236}">
                <a16:creationId xmlns="" xmlns:a16="http://schemas.microsoft.com/office/drawing/2014/main" id="{37BD5C28-5CA5-0943-BF64-15169F06D579}"/>
              </a:ext>
            </a:extLst>
          </p:cNvPr>
          <p:cNvPicPr>
            <a:picLocks noChangeAspect="1" noChangeArrowheads="1"/>
          </p:cNvPicPr>
          <p:nvPr/>
        </p:nvPicPr>
        <p:blipFill>
          <a:blip r:embed="rId3" cstate="print"/>
          <a:srcRect/>
          <a:stretch>
            <a:fillRect/>
          </a:stretch>
        </p:blipFill>
        <p:spPr bwMode="auto">
          <a:xfrm>
            <a:off x="7020272" y="620688"/>
            <a:ext cx="1440160" cy="1497768"/>
          </a:xfrm>
          <a:prstGeom prst="rect">
            <a:avLst/>
          </a:prstGeom>
          <a:noFill/>
        </p:spPr>
      </p:pic>
    </p:spTree>
    <p:extLst>
      <p:ext uri="{BB962C8B-B14F-4D97-AF65-F5344CB8AC3E}">
        <p14:creationId xmlns="" xmlns:p14="http://schemas.microsoft.com/office/powerpoint/2010/main" val="7340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0583B15-1E16-514B-B67B-1E9C13CABCB7}"/>
              </a:ext>
            </a:extLst>
          </p:cNvPr>
          <p:cNvSpPr>
            <a:spLocks noGrp="1"/>
          </p:cNvSpPr>
          <p:nvPr>
            <p:ph type="title"/>
          </p:nvPr>
        </p:nvSpPr>
        <p:spPr/>
        <p:txBody>
          <a:bodyPr/>
          <a:lstStyle/>
          <a:p>
            <a:r>
              <a:rPr lang="ja-JP" altLang="en-US" sz="3600"/>
              <a:t>「探究」とは</a:t>
            </a:r>
            <a:endParaRPr kumimoji="1" lang="ja-JP" altLang="en-US" sz="3600"/>
          </a:p>
        </p:txBody>
      </p:sp>
      <p:sp>
        <p:nvSpPr>
          <p:cNvPr id="3" name="コンテンツ プレースホルダー 2">
            <a:extLst>
              <a:ext uri="{FF2B5EF4-FFF2-40B4-BE49-F238E27FC236}">
                <a16:creationId xmlns="" xmlns:a16="http://schemas.microsoft.com/office/drawing/2014/main" id="{812A241B-B821-8848-A891-9E01751C4783}"/>
              </a:ext>
            </a:extLst>
          </p:cNvPr>
          <p:cNvSpPr>
            <a:spLocks noGrp="1"/>
          </p:cNvSpPr>
          <p:nvPr>
            <p:ph idx="1"/>
          </p:nvPr>
        </p:nvSpPr>
        <p:spPr/>
        <p:txBody>
          <a:bodyPr/>
          <a:lstStyle/>
          <a:p>
            <a:r>
              <a:rPr lang="ja-JP" altLang="en-US" sz="3600"/>
              <a:t>・学んだこと</a:t>
            </a:r>
          </a:p>
          <a:p>
            <a:r>
              <a:rPr lang="ja-JP" altLang="en-US" sz="3600"/>
              <a:t>・自由な意見、発想</a:t>
            </a:r>
            <a:endParaRPr lang="en-US" altLang="ja-JP" sz="3600" dirty="0"/>
          </a:p>
          <a:p>
            <a:endParaRPr lang="ja-JP" altLang="en-US" sz="3600"/>
          </a:p>
          <a:p>
            <a:endParaRPr lang="ja-JP" altLang="en-US"/>
          </a:p>
          <a:p>
            <a:pPr algn="ctr"/>
            <a:r>
              <a:rPr lang="ja-JP" altLang="en-US" sz="4000" b="1">
                <a:solidFill>
                  <a:srgbClr val="0EB299"/>
                </a:solidFill>
              </a:rPr>
              <a:t>人や社会の課題を考えたり、</a:t>
            </a:r>
          </a:p>
          <a:p>
            <a:pPr algn="ctr"/>
            <a:r>
              <a:rPr lang="ja-JP" altLang="en-US" sz="4000" b="1">
                <a:solidFill>
                  <a:srgbClr val="0EB299"/>
                </a:solidFill>
              </a:rPr>
              <a:t>行動する＝人に喜ばれる活動</a:t>
            </a:r>
          </a:p>
          <a:p>
            <a:endParaRPr kumimoji="1" lang="ja-JP" altLang="en-US"/>
          </a:p>
        </p:txBody>
      </p:sp>
      <p:sp>
        <p:nvSpPr>
          <p:cNvPr id="4" name="テキスト プレースホルダー 3">
            <a:extLst>
              <a:ext uri="{FF2B5EF4-FFF2-40B4-BE49-F238E27FC236}">
                <a16:creationId xmlns="" xmlns:a16="http://schemas.microsoft.com/office/drawing/2014/main" id="{0176B201-2141-464D-A8E9-C7AD35964A2A}"/>
              </a:ext>
            </a:extLst>
          </p:cNvPr>
          <p:cNvSpPr>
            <a:spLocks noGrp="1"/>
          </p:cNvSpPr>
          <p:nvPr>
            <p:ph type="body" sz="quarter" idx="10"/>
          </p:nvPr>
        </p:nvSpPr>
        <p:spPr/>
        <p:txBody>
          <a:bodyPr/>
          <a:lstStyle/>
          <a:p>
            <a:r>
              <a:rPr kumimoji="1" lang="en-US" altLang="ja-JP" dirty="0" smtClean="0"/>
              <a:t>1-11</a:t>
            </a:r>
            <a:endParaRPr kumimoji="1" lang="ja-JP" altLang="en-US" dirty="0"/>
          </a:p>
        </p:txBody>
      </p:sp>
      <p:sp>
        <p:nvSpPr>
          <p:cNvPr id="5" name="テキスト プレースホルダー 4">
            <a:extLst>
              <a:ext uri="{FF2B5EF4-FFF2-40B4-BE49-F238E27FC236}">
                <a16:creationId xmlns="" xmlns:a16="http://schemas.microsoft.com/office/drawing/2014/main" id="{798DEE23-AE46-8242-9BD4-028528E6BF44}"/>
              </a:ext>
            </a:extLst>
          </p:cNvPr>
          <p:cNvSpPr>
            <a:spLocks noGrp="1"/>
          </p:cNvSpPr>
          <p:nvPr>
            <p:ph type="body" sz="quarter" idx="11"/>
          </p:nvPr>
        </p:nvSpPr>
        <p:spPr/>
        <p:txBody>
          <a:bodyPr/>
          <a:lstStyle/>
          <a:p>
            <a:r>
              <a:rPr lang="ja-JP" altLang="en-US"/>
              <a:t>探究活動</a:t>
            </a:r>
          </a:p>
        </p:txBody>
      </p:sp>
    </p:spTree>
    <p:extLst>
      <p:ext uri="{BB962C8B-B14F-4D97-AF65-F5344CB8AC3E}">
        <p14:creationId xmlns="" xmlns:p14="http://schemas.microsoft.com/office/powerpoint/2010/main" val="3721277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 xmlns:a16="http://schemas.microsoft.com/office/drawing/2014/main" id="{32AFBEF1-12FA-704F-9313-BDD9755FC342}"/>
              </a:ext>
            </a:extLst>
          </p:cNvPr>
          <p:cNvSpPr>
            <a:spLocks noGrp="1"/>
          </p:cNvSpPr>
          <p:nvPr>
            <p:ph type="title"/>
          </p:nvPr>
        </p:nvSpPr>
        <p:spPr/>
        <p:txBody>
          <a:bodyPr/>
          <a:lstStyle/>
          <a:p>
            <a:r>
              <a:rPr lang="ja-JP" altLang="en-US"/>
              <a:t>課題設定を体験する</a:t>
            </a:r>
            <a:endParaRPr kumimoji="1" lang="ja-JP" altLang="en-US"/>
          </a:p>
        </p:txBody>
      </p:sp>
      <p:sp>
        <p:nvSpPr>
          <p:cNvPr id="7" name="テキスト プレースホルダー 6">
            <a:extLst>
              <a:ext uri="{FF2B5EF4-FFF2-40B4-BE49-F238E27FC236}">
                <a16:creationId xmlns="" xmlns:a16="http://schemas.microsoft.com/office/drawing/2014/main" id="{07DDE11B-0CE6-7E4A-9AA8-54BDFD53C30F}"/>
              </a:ext>
            </a:extLst>
          </p:cNvPr>
          <p:cNvSpPr>
            <a:spLocks noGrp="1"/>
          </p:cNvSpPr>
          <p:nvPr>
            <p:ph type="body" idx="1"/>
          </p:nvPr>
        </p:nvSpPr>
        <p:spPr/>
        <p:txBody>
          <a:bodyPr/>
          <a:lstStyle/>
          <a:p>
            <a:r>
              <a:rPr kumimoji="1" lang="ja-JP" altLang="en-US"/>
              <a:t>第２章</a:t>
            </a:r>
          </a:p>
        </p:txBody>
      </p:sp>
    </p:spTree>
    <p:extLst>
      <p:ext uri="{BB962C8B-B14F-4D97-AF65-F5344CB8AC3E}">
        <p14:creationId xmlns="" xmlns:p14="http://schemas.microsoft.com/office/powerpoint/2010/main" val="2811291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B6735D4-A8E7-1B41-ABF9-DCA8272BEDB3}"/>
              </a:ext>
            </a:extLst>
          </p:cNvPr>
          <p:cNvSpPr>
            <a:spLocks noGrp="1"/>
          </p:cNvSpPr>
          <p:nvPr>
            <p:ph type="title"/>
          </p:nvPr>
        </p:nvSpPr>
        <p:spPr/>
        <p:txBody>
          <a:bodyPr/>
          <a:lstStyle/>
          <a:p>
            <a:r>
              <a:rPr lang="ja-JP" altLang="en-US" sz="3200" dirty="0">
                <a:latin typeface="メイリオ" pitchFamily="50" charset="-128"/>
                <a:ea typeface="メイリオ" pitchFamily="50" charset="-128"/>
                <a:cs typeface="メイリオ" pitchFamily="50" charset="-128"/>
              </a:rPr>
              <a:t>課題発見は</a:t>
            </a:r>
            <a:r>
              <a:rPr lang="ja-JP" altLang="en-US" sz="3200" dirty="0" smtClean="0">
                <a:latin typeface="メイリオ" pitchFamily="50" charset="-128"/>
                <a:ea typeface="メイリオ" pitchFamily="50" charset="-128"/>
                <a:cs typeface="メイリオ" pitchFamily="50" charset="-128"/>
              </a:rPr>
              <a:t>難しい（</a:t>
            </a:r>
            <a:r>
              <a:rPr lang="en-US" altLang="ja-JP" sz="3200" dirty="0" smtClean="0">
                <a:latin typeface="メイリオ" pitchFamily="50" charset="-128"/>
                <a:ea typeface="メイリオ" pitchFamily="50" charset="-128"/>
                <a:cs typeface="メイリオ" pitchFamily="50" charset="-128"/>
              </a:rPr>
              <a:t>p7</a:t>
            </a:r>
            <a:r>
              <a:rPr lang="ja-JP" altLang="en-US" sz="3200" dirty="0" smtClean="0">
                <a:latin typeface="メイリオ" pitchFamily="50" charset="-128"/>
                <a:ea typeface="メイリオ" pitchFamily="50" charset="-128"/>
                <a:cs typeface="メイリオ" pitchFamily="50" charset="-128"/>
              </a:rPr>
              <a:t>）</a:t>
            </a:r>
            <a:endParaRPr kumimoji="1" lang="ja-JP" altLang="en-US" sz="3200" dirty="0"/>
          </a:p>
        </p:txBody>
      </p:sp>
      <p:sp>
        <p:nvSpPr>
          <p:cNvPr id="3" name="コンテンツ プレースホルダー 2">
            <a:extLst>
              <a:ext uri="{FF2B5EF4-FFF2-40B4-BE49-F238E27FC236}">
                <a16:creationId xmlns="" xmlns:a16="http://schemas.microsoft.com/office/drawing/2014/main" id="{3AC02DAD-6997-B84C-AFDF-5F52E9B6D314}"/>
              </a:ext>
            </a:extLst>
          </p:cNvPr>
          <p:cNvSpPr>
            <a:spLocks noGrp="1"/>
          </p:cNvSpPr>
          <p:nvPr>
            <p:ph idx="1"/>
          </p:nvPr>
        </p:nvSpPr>
        <p:spPr>
          <a:xfrm>
            <a:off x="442913" y="1312192"/>
            <a:ext cx="8243887" cy="4637088"/>
          </a:xfrm>
        </p:spPr>
        <p:txBody>
          <a:bodyPr anchor="ctr" anchorCtr="0"/>
          <a:lstStyle/>
          <a:p>
            <a:pPr algn="ctr"/>
            <a:endParaRPr lang="en-US" altLang="ja-JP" sz="3600" dirty="0" smtClean="0"/>
          </a:p>
          <a:p>
            <a:pPr algn="ctr"/>
            <a:r>
              <a:rPr lang="ja-JP" altLang="en-US" sz="4400" b="1" dirty="0" smtClean="0"/>
              <a:t>課題設定、仮説を</a:t>
            </a:r>
            <a:r>
              <a:rPr lang="ja-JP" altLang="en-US" sz="4400" b="1" dirty="0" smtClean="0"/>
              <a:t>たてる</a:t>
            </a:r>
            <a:endParaRPr lang="en-US" altLang="ja-JP" sz="4400" b="1" dirty="0" smtClean="0"/>
          </a:p>
          <a:p>
            <a:pPr algn="ctr"/>
            <a:r>
              <a:rPr lang="ja-JP" altLang="en-US" sz="2400" dirty="0" smtClean="0"/>
              <a:t>↓</a:t>
            </a:r>
            <a:endParaRPr lang="en-US" altLang="ja-JP" sz="2400" dirty="0" smtClean="0"/>
          </a:p>
          <a:p>
            <a:pPr algn="ctr"/>
            <a:r>
              <a:rPr lang="ja-JP" altLang="en-US" sz="3600" dirty="0" smtClean="0"/>
              <a:t>社会に出たとき必要な力</a:t>
            </a:r>
            <a:r>
              <a:rPr lang="ja-JP" altLang="en-US" sz="3600" dirty="0" smtClean="0"/>
              <a:t>！</a:t>
            </a:r>
            <a:endParaRPr lang="en-US" altLang="ja-JP" sz="3600" dirty="0" smtClean="0"/>
          </a:p>
        </p:txBody>
      </p:sp>
      <p:sp>
        <p:nvSpPr>
          <p:cNvPr id="4" name="テキスト プレースホルダー 3">
            <a:extLst>
              <a:ext uri="{FF2B5EF4-FFF2-40B4-BE49-F238E27FC236}">
                <a16:creationId xmlns="" xmlns:a16="http://schemas.microsoft.com/office/drawing/2014/main" id="{5BE7A511-EF2B-5044-9C39-90060751671E}"/>
              </a:ext>
            </a:extLst>
          </p:cNvPr>
          <p:cNvSpPr>
            <a:spLocks noGrp="1"/>
          </p:cNvSpPr>
          <p:nvPr>
            <p:ph type="body" sz="quarter" idx="10"/>
          </p:nvPr>
        </p:nvSpPr>
        <p:spPr/>
        <p:txBody>
          <a:bodyPr/>
          <a:lstStyle/>
          <a:p>
            <a:r>
              <a:rPr kumimoji="1" lang="en-US" altLang="ja-JP" dirty="0"/>
              <a:t>2-1</a:t>
            </a:r>
            <a:endParaRPr kumimoji="1" lang="ja-JP" altLang="en-US"/>
          </a:p>
        </p:txBody>
      </p:sp>
      <p:sp>
        <p:nvSpPr>
          <p:cNvPr id="5" name="テキスト プレースホルダー 4">
            <a:extLst>
              <a:ext uri="{FF2B5EF4-FFF2-40B4-BE49-F238E27FC236}">
                <a16:creationId xmlns="" xmlns:a16="http://schemas.microsoft.com/office/drawing/2014/main" id="{0F1F7139-795A-4840-86B9-BE43B0022748}"/>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kumimoji="1" lang="ja-JP" altLang="en-US"/>
          </a:p>
        </p:txBody>
      </p:sp>
    </p:spTree>
    <p:extLst>
      <p:ext uri="{BB962C8B-B14F-4D97-AF65-F5344CB8AC3E}">
        <p14:creationId xmlns="" xmlns:p14="http://schemas.microsoft.com/office/powerpoint/2010/main" val="2883962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B6735D4-A8E7-1B41-ABF9-DCA8272BEDB3}"/>
              </a:ext>
            </a:extLst>
          </p:cNvPr>
          <p:cNvSpPr>
            <a:spLocks noGrp="1"/>
          </p:cNvSpPr>
          <p:nvPr>
            <p:ph type="title"/>
          </p:nvPr>
        </p:nvSpPr>
        <p:spPr/>
        <p:txBody>
          <a:bodyPr/>
          <a:lstStyle/>
          <a:p>
            <a:r>
              <a:rPr lang="ja-JP" altLang="en-US" sz="3200" dirty="0">
                <a:latin typeface="メイリオ" pitchFamily="50" charset="-128"/>
                <a:ea typeface="メイリオ" pitchFamily="50" charset="-128"/>
                <a:cs typeface="メイリオ" pitchFamily="50" charset="-128"/>
              </a:rPr>
              <a:t>課題発見は</a:t>
            </a:r>
            <a:r>
              <a:rPr lang="ja-JP" altLang="en-US" sz="3200" dirty="0" smtClean="0">
                <a:latin typeface="メイリオ" pitchFamily="50" charset="-128"/>
                <a:ea typeface="メイリオ" pitchFamily="50" charset="-128"/>
                <a:cs typeface="メイリオ" pitchFamily="50" charset="-128"/>
              </a:rPr>
              <a:t>難しい（</a:t>
            </a:r>
            <a:r>
              <a:rPr lang="en-US" altLang="ja-JP" sz="3200" dirty="0" smtClean="0">
                <a:latin typeface="メイリオ" pitchFamily="50" charset="-128"/>
                <a:ea typeface="メイリオ" pitchFamily="50" charset="-128"/>
                <a:cs typeface="メイリオ" pitchFamily="50" charset="-128"/>
              </a:rPr>
              <a:t>p7</a:t>
            </a:r>
            <a:r>
              <a:rPr lang="ja-JP" altLang="en-US" sz="3200" dirty="0" smtClean="0">
                <a:latin typeface="メイリオ" pitchFamily="50" charset="-128"/>
                <a:ea typeface="メイリオ" pitchFamily="50" charset="-128"/>
                <a:cs typeface="メイリオ" pitchFamily="50" charset="-128"/>
              </a:rPr>
              <a:t>）</a:t>
            </a:r>
            <a:endParaRPr kumimoji="1" lang="ja-JP" altLang="en-US" sz="3200" dirty="0"/>
          </a:p>
        </p:txBody>
      </p:sp>
      <p:sp>
        <p:nvSpPr>
          <p:cNvPr id="4" name="テキスト プレースホルダー 3">
            <a:extLst>
              <a:ext uri="{FF2B5EF4-FFF2-40B4-BE49-F238E27FC236}">
                <a16:creationId xmlns="" xmlns:a16="http://schemas.microsoft.com/office/drawing/2014/main" id="{5BE7A511-EF2B-5044-9C39-90060751671E}"/>
              </a:ext>
            </a:extLst>
          </p:cNvPr>
          <p:cNvSpPr>
            <a:spLocks noGrp="1"/>
          </p:cNvSpPr>
          <p:nvPr>
            <p:ph type="body" sz="quarter" idx="10"/>
          </p:nvPr>
        </p:nvSpPr>
        <p:spPr/>
        <p:txBody>
          <a:bodyPr/>
          <a:lstStyle/>
          <a:p>
            <a:r>
              <a:rPr kumimoji="1" lang="en-US" altLang="ja-JP" dirty="0" smtClean="0"/>
              <a:t>2-</a:t>
            </a:r>
            <a:r>
              <a:rPr kumimoji="1" lang="ja-JP" altLang="en-US" dirty="0" smtClean="0"/>
              <a:t>２</a:t>
            </a:r>
            <a:endParaRPr kumimoji="1" lang="ja-JP" altLang="en-US" dirty="0"/>
          </a:p>
        </p:txBody>
      </p:sp>
      <p:sp>
        <p:nvSpPr>
          <p:cNvPr id="5" name="テキスト プレースホルダー 4">
            <a:extLst>
              <a:ext uri="{FF2B5EF4-FFF2-40B4-BE49-F238E27FC236}">
                <a16:creationId xmlns="" xmlns:a16="http://schemas.microsoft.com/office/drawing/2014/main" id="{0F1F7139-795A-4840-86B9-BE43B0022748}"/>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kumimoji="1" lang="ja-JP" altLang="en-US"/>
          </a:p>
        </p:txBody>
      </p:sp>
      <p:sp>
        <p:nvSpPr>
          <p:cNvPr id="6" name="コンテンツ プレースホルダー 2">
            <a:extLst>
              <a:ext uri="{FF2B5EF4-FFF2-40B4-BE49-F238E27FC236}">
                <a16:creationId xmlns="" xmlns:a16="http://schemas.microsoft.com/office/drawing/2014/main" id="{3AC02DAD-6997-B84C-AFDF-5F52E9B6D314}"/>
              </a:ext>
            </a:extLst>
          </p:cNvPr>
          <p:cNvSpPr txBox="1">
            <a:spLocks/>
          </p:cNvSpPr>
          <p:nvPr/>
        </p:nvSpPr>
        <p:spPr>
          <a:xfrm>
            <a:off x="442913" y="1600200"/>
            <a:ext cx="8243887" cy="4637088"/>
          </a:xfrm>
          <a:prstGeom prst="rect">
            <a:avLst/>
          </a:prstGeom>
        </p:spPr>
        <p:txBody>
          <a:bodyPr vert="horz" lIns="0" tIns="0" rIns="0" bIns="0" rtlCol="0" anchor="ctr" anchorCtr="0">
            <a:norm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44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課題設定、仮説を立てるときのポイント</a:t>
            </a:r>
            <a:endParaRPr kumimoji="1" lang="en-US" altLang="ja-JP" sz="44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44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１．自分が興味を持てるもの</a:t>
            </a:r>
            <a:endParaRPr kumimoji="1" lang="en-US" altLang="ja-JP"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２．大きすぎないもの、専門的すぎないものに</a:t>
            </a:r>
            <a:endParaRPr kumimoji="1" lang="en-US" altLang="ja-JP"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      すること</a:t>
            </a:r>
            <a:endParaRPr kumimoji="1" lang="en-US" altLang="ja-JP"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３．課題を解決するためにどうしたら良いか、</a:t>
            </a:r>
            <a:endParaRPr kumimoji="1" lang="en-US" altLang="ja-JP"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      </a:t>
            </a:r>
            <a:r>
              <a:rPr kumimoji="1" lang="ja-JP" altLang="en-US" sz="2800" b="0" i="0" u="none" strike="noStrike" kern="1200" cap="none" spc="0" normalizeH="0" baseline="0" noProof="0" dirty="0" smtClean="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rPr>
              <a:t>具体的に考えること</a:t>
            </a:r>
            <a:endParaRPr kumimoji="1" lang="en-US" altLang="ja-JP" sz="2800" b="0" i="0" u="none" strike="noStrike" kern="1200" cap="none" spc="0" normalizeH="0" baseline="0" noProof="0" dirty="0">
              <a:ln>
                <a:noFill/>
              </a:ln>
              <a:solidFill>
                <a:schemeClr val="tx1">
                  <a:lumMod val="75000"/>
                  <a:lumOff val="25000"/>
                </a:schemeClr>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 xmlns:p14="http://schemas.microsoft.com/office/powerpoint/2010/main" val="2883962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B6735D4-A8E7-1B41-ABF9-DCA8272BEDB3}"/>
              </a:ext>
            </a:extLst>
          </p:cNvPr>
          <p:cNvSpPr>
            <a:spLocks noGrp="1"/>
          </p:cNvSpPr>
          <p:nvPr>
            <p:ph type="title"/>
          </p:nvPr>
        </p:nvSpPr>
        <p:spPr/>
        <p:txBody>
          <a:bodyPr/>
          <a:lstStyle/>
          <a:p>
            <a:r>
              <a:rPr lang="ja-JP" altLang="en-US" sz="3200" dirty="0">
                <a:latin typeface="メイリオ" pitchFamily="50" charset="-128"/>
                <a:ea typeface="メイリオ" pitchFamily="50" charset="-128"/>
                <a:cs typeface="メイリオ" pitchFamily="50" charset="-128"/>
              </a:rPr>
              <a:t>課題発見は</a:t>
            </a:r>
            <a:r>
              <a:rPr lang="ja-JP" altLang="en-US" sz="3200" dirty="0" smtClean="0">
                <a:latin typeface="メイリオ" pitchFamily="50" charset="-128"/>
                <a:ea typeface="メイリオ" pitchFamily="50" charset="-128"/>
                <a:cs typeface="メイリオ" pitchFamily="50" charset="-128"/>
              </a:rPr>
              <a:t>難しい</a:t>
            </a:r>
            <a:r>
              <a:rPr lang="ja-JP" altLang="en-US" sz="3200" dirty="0" smtClean="0">
                <a:latin typeface="メイリオ" pitchFamily="50" charset="-128"/>
                <a:ea typeface="メイリオ" pitchFamily="50" charset="-128"/>
                <a:cs typeface="メイリオ" pitchFamily="50" charset="-128"/>
              </a:rPr>
              <a:t>（</a:t>
            </a:r>
            <a:r>
              <a:rPr lang="en-US" altLang="ja-JP" sz="3200" dirty="0" smtClean="0">
                <a:latin typeface="メイリオ" pitchFamily="50" charset="-128"/>
                <a:ea typeface="メイリオ" pitchFamily="50" charset="-128"/>
                <a:cs typeface="メイリオ" pitchFamily="50" charset="-128"/>
              </a:rPr>
              <a:t>p</a:t>
            </a:r>
            <a:r>
              <a:rPr lang="ja-JP" altLang="en-US" sz="3200" dirty="0" smtClean="0">
                <a:latin typeface="メイリオ" pitchFamily="50" charset="-128"/>
                <a:ea typeface="メイリオ" pitchFamily="50" charset="-128"/>
                <a:cs typeface="メイリオ" pitchFamily="50" charset="-128"/>
              </a:rPr>
              <a:t>８）</a:t>
            </a:r>
            <a:endParaRPr kumimoji="1" lang="ja-JP" altLang="en-US" sz="3200" dirty="0"/>
          </a:p>
        </p:txBody>
      </p:sp>
      <p:sp>
        <p:nvSpPr>
          <p:cNvPr id="4" name="テキスト プレースホルダー 3">
            <a:extLst>
              <a:ext uri="{FF2B5EF4-FFF2-40B4-BE49-F238E27FC236}">
                <a16:creationId xmlns="" xmlns:a16="http://schemas.microsoft.com/office/drawing/2014/main" id="{5BE7A511-EF2B-5044-9C39-90060751671E}"/>
              </a:ext>
            </a:extLst>
          </p:cNvPr>
          <p:cNvSpPr>
            <a:spLocks noGrp="1"/>
          </p:cNvSpPr>
          <p:nvPr>
            <p:ph type="body" sz="quarter" idx="10"/>
          </p:nvPr>
        </p:nvSpPr>
        <p:spPr/>
        <p:txBody>
          <a:bodyPr/>
          <a:lstStyle/>
          <a:p>
            <a:r>
              <a:rPr kumimoji="1" lang="en-US" altLang="ja-JP" dirty="0" smtClean="0"/>
              <a:t>2-</a:t>
            </a:r>
            <a:r>
              <a:rPr lang="ja-JP" altLang="en-US" dirty="0" smtClean="0"/>
              <a:t>３</a:t>
            </a:r>
            <a:endParaRPr kumimoji="1" lang="ja-JP" altLang="en-US" dirty="0"/>
          </a:p>
        </p:txBody>
      </p:sp>
      <p:sp>
        <p:nvSpPr>
          <p:cNvPr id="5" name="テキスト プレースホルダー 4">
            <a:extLst>
              <a:ext uri="{FF2B5EF4-FFF2-40B4-BE49-F238E27FC236}">
                <a16:creationId xmlns="" xmlns:a16="http://schemas.microsoft.com/office/drawing/2014/main" id="{0F1F7139-795A-4840-86B9-BE43B0022748}"/>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kumimoji="1" lang="ja-JP" altLang="en-US"/>
          </a:p>
        </p:txBody>
      </p:sp>
      <p:sp>
        <p:nvSpPr>
          <p:cNvPr id="7" name="コンテンツ プレースホルダー 2">
            <a:extLst>
              <a:ext uri="{FF2B5EF4-FFF2-40B4-BE49-F238E27FC236}">
                <a16:creationId xmlns="" xmlns:a16="http://schemas.microsoft.com/office/drawing/2014/main" id="{3AC02DAD-6997-B84C-AFDF-5F52E9B6D314}"/>
              </a:ext>
            </a:extLst>
          </p:cNvPr>
          <p:cNvSpPr>
            <a:spLocks noGrp="1"/>
          </p:cNvSpPr>
          <p:nvPr>
            <p:ph idx="1"/>
          </p:nvPr>
        </p:nvSpPr>
        <p:spPr>
          <a:xfrm>
            <a:off x="395536" y="1484784"/>
            <a:ext cx="8243887" cy="4637088"/>
          </a:xfrm>
        </p:spPr>
        <p:txBody>
          <a:bodyPr anchor="ctr" anchorCtr="0"/>
          <a:lstStyle/>
          <a:p>
            <a:pPr algn="ctr"/>
            <a:r>
              <a:rPr lang="ja-JP" altLang="en-US" sz="5400" b="1" dirty="0"/>
              <a:t>自分なりの疑問を持つ</a:t>
            </a:r>
          </a:p>
          <a:p>
            <a:pPr algn="ctr"/>
            <a:endParaRPr lang="en-US" altLang="ja-JP" dirty="0"/>
          </a:p>
          <a:p>
            <a:pPr algn="ctr"/>
            <a:r>
              <a:rPr lang="ja-JP" altLang="en-US" sz="3600" dirty="0"/>
              <a:t>正しい疑問などない</a:t>
            </a:r>
            <a:endParaRPr kumimoji="1" lang="ja-JP" altLang="en-US" sz="3600" dirty="0"/>
          </a:p>
        </p:txBody>
      </p:sp>
    </p:spTree>
    <p:extLst>
      <p:ext uri="{BB962C8B-B14F-4D97-AF65-F5344CB8AC3E}">
        <p14:creationId xmlns="" xmlns:p14="http://schemas.microsoft.com/office/powerpoint/2010/main" val="2883962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7E130CA-20F9-D54B-B220-192BF61A908C}"/>
              </a:ext>
            </a:extLst>
          </p:cNvPr>
          <p:cNvSpPr>
            <a:spLocks noGrp="1"/>
          </p:cNvSpPr>
          <p:nvPr>
            <p:ph type="title"/>
          </p:nvPr>
        </p:nvSpPr>
        <p:spPr/>
        <p:txBody>
          <a:bodyPr/>
          <a:lstStyle/>
          <a:p>
            <a:pPr lvl="0" defTabSz="914400">
              <a:lnSpc>
                <a:spcPct val="100000"/>
              </a:lnSpc>
              <a:defRPr/>
            </a:pPr>
            <a:r>
              <a:rPr lang="ja-JP" altLang="en-US" sz="3600">
                <a:latin typeface="メイリオ" pitchFamily="50" charset="-128"/>
                <a:ea typeface="メイリオ" pitchFamily="50" charset="-128"/>
                <a:cs typeface="メイリオ" pitchFamily="50" charset="-128"/>
              </a:rPr>
              <a:t>これは何？</a:t>
            </a:r>
            <a:endParaRPr lang="ja-JP" altLang="en-US" sz="3600" dirty="0">
              <a:latin typeface="メイリオ" pitchFamily="50" charset="-128"/>
              <a:ea typeface="メイリオ" pitchFamily="50" charset="-128"/>
              <a:cs typeface="メイリオ" pitchFamily="50" charset="-128"/>
            </a:endParaRPr>
          </a:p>
        </p:txBody>
      </p:sp>
      <p:sp>
        <p:nvSpPr>
          <p:cNvPr id="4" name="テキスト プレースホルダー 3">
            <a:extLst>
              <a:ext uri="{FF2B5EF4-FFF2-40B4-BE49-F238E27FC236}">
                <a16:creationId xmlns="" xmlns:a16="http://schemas.microsoft.com/office/drawing/2014/main" id="{71236A22-22F3-D74B-B44B-A258D69A3EA7}"/>
              </a:ext>
            </a:extLst>
          </p:cNvPr>
          <p:cNvSpPr>
            <a:spLocks noGrp="1"/>
          </p:cNvSpPr>
          <p:nvPr>
            <p:ph type="body" sz="quarter" idx="10"/>
          </p:nvPr>
        </p:nvSpPr>
        <p:spPr/>
        <p:txBody>
          <a:bodyPr/>
          <a:lstStyle/>
          <a:p>
            <a:r>
              <a:rPr kumimoji="1" lang="en-US" altLang="ja-JP" dirty="0" smtClean="0"/>
              <a:t>2-</a:t>
            </a:r>
            <a:r>
              <a:rPr kumimoji="1" lang="ja-JP" altLang="en-US" dirty="0" smtClean="0"/>
              <a:t>４</a:t>
            </a:r>
            <a:endParaRPr kumimoji="1" lang="ja-JP" altLang="en-US" dirty="0"/>
          </a:p>
        </p:txBody>
      </p:sp>
      <p:sp>
        <p:nvSpPr>
          <p:cNvPr id="5" name="テキスト プレースホルダー 4">
            <a:extLst>
              <a:ext uri="{FF2B5EF4-FFF2-40B4-BE49-F238E27FC236}">
                <a16:creationId xmlns="" xmlns:a16="http://schemas.microsoft.com/office/drawing/2014/main" id="{A1B4C8BF-A1C2-F54B-8EAF-07EFCF3E9E51}"/>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pic>
        <p:nvPicPr>
          <p:cNvPr id="6" name="Picture 4" descr="ä¿¡å·æ©ã®ã¤ã©ã¹ãï¼å¨ç¹ç¯ï¼">
            <a:extLst>
              <a:ext uri="{FF2B5EF4-FFF2-40B4-BE49-F238E27FC236}">
                <a16:creationId xmlns="" xmlns:a16="http://schemas.microsoft.com/office/drawing/2014/main" id="{5E3E7E8C-E3DD-3648-8FF7-80549B5EAAAA}"/>
              </a:ext>
            </a:extLst>
          </p:cNvPr>
          <p:cNvPicPr>
            <a:picLocks noChangeAspect="1" noChangeArrowheads="1"/>
          </p:cNvPicPr>
          <p:nvPr/>
        </p:nvPicPr>
        <p:blipFill>
          <a:blip r:embed="rId3" cstate="print"/>
          <a:srcRect/>
          <a:stretch>
            <a:fillRect/>
          </a:stretch>
        </p:blipFill>
        <p:spPr bwMode="auto">
          <a:xfrm>
            <a:off x="1714500" y="2333625"/>
            <a:ext cx="5715000" cy="2190750"/>
          </a:xfrm>
          <a:prstGeom prst="rect">
            <a:avLst/>
          </a:prstGeom>
          <a:noFill/>
        </p:spPr>
      </p:pic>
    </p:spTree>
    <p:extLst>
      <p:ext uri="{BB962C8B-B14F-4D97-AF65-F5344CB8AC3E}">
        <p14:creationId xmlns="" xmlns:p14="http://schemas.microsoft.com/office/powerpoint/2010/main" val="2655189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F96FD74-1B00-4746-824A-538E7FC5C09E}"/>
              </a:ext>
            </a:extLst>
          </p:cNvPr>
          <p:cNvSpPr>
            <a:spLocks noGrp="1"/>
          </p:cNvSpPr>
          <p:nvPr>
            <p:ph type="title"/>
          </p:nvPr>
        </p:nvSpPr>
        <p:spPr/>
        <p:txBody>
          <a:bodyPr/>
          <a:lstStyle/>
          <a:p>
            <a:r>
              <a:rPr lang="ja-JP" altLang="en-US"/>
              <a:t>目次</a:t>
            </a:r>
          </a:p>
        </p:txBody>
      </p:sp>
      <p:sp>
        <p:nvSpPr>
          <p:cNvPr id="5" name="テキスト プレースホルダー 4">
            <a:extLst>
              <a:ext uri="{FF2B5EF4-FFF2-40B4-BE49-F238E27FC236}">
                <a16:creationId xmlns="" xmlns:a16="http://schemas.microsoft.com/office/drawing/2014/main" id="{C7E1F07E-8AD5-8645-A106-58834FB42461}"/>
              </a:ext>
            </a:extLst>
          </p:cNvPr>
          <p:cNvSpPr>
            <a:spLocks noGrp="1"/>
          </p:cNvSpPr>
          <p:nvPr>
            <p:ph type="body" sz="quarter" idx="10"/>
          </p:nvPr>
        </p:nvSpPr>
        <p:spPr/>
        <p:txBody>
          <a:bodyPr/>
          <a:lstStyle/>
          <a:p>
            <a:pPr marL="514350" indent="-514350">
              <a:buFont typeface="+mj-lt"/>
              <a:buAutoNum type="arabicPeriod"/>
            </a:pPr>
            <a:r>
              <a:rPr lang="ja-JP" altLang="en-US" dirty="0"/>
              <a:t>探究活動とは何か？（</a:t>
            </a:r>
            <a:r>
              <a:rPr lang="en-US" altLang="ja-JP" dirty="0"/>
              <a:t>10</a:t>
            </a:r>
            <a:r>
              <a:rPr lang="ja-JP" altLang="en-US" dirty="0"/>
              <a:t>分）</a:t>
            </a: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dirty="0"/>
              <a:t>課題設定を体験する</a:t>
            </a:r>
            <a:r>
              <a:rPr lang="ja-JP" altLang="en-US" dirty="0" smtClean="0"/>
              <a:t>（</a:t>
            </a:r>
            <a:r>
              <a:rPr lang="en-US" altLang="ja-JP" dirty="0" smtClean="0"/>
              <a:t>30</a:t>
            </a:r>
            <a:r>
              <a:rPr lang="ja-JP" altLang="en-US" dirty="0" smtClean="0"/>
              <a:t>分</a:t>
            </a:r>
            <a:r>
              <a:rPr lang="ja-JP" altLang="en-US" dirty="0"/>
              <a:t>）</a:t>
            </a:r>
            <a:endParaRPr lang="en-US" altLang="ja-JP" dirty="0"/>
          </a:p>
          <a:p>
            <a:pPr marL="514350" indent="-514350"/>
            <a:endParaRPr lang="en-US" altLang="ja-JP" dirty="0" smtClean="0"/>
          </a:p>
          <a:p>
            <a:pPr marL="514350" indent="-514350"/>
            <a:r>
              <a:rPr lang="en-US" altLang="ja-JP" dirty="0" smtClean="0"/>
              <a:t> </a:t>
            </a:r>
            <a:r>
              <a:rPr lang="en-US" altLang="ja-JP" dirty="0" smtClean="0"/>
              <a:t>   </a:t>
            </a:r>
            <a:r>
              <a:rPr lang="ja-JP" altLang="en-US" dirty="0" smtClean="0"/>
              <a:t>まとめ</a:t>
            </a:r>
            <a:r>
              <a:rPr lang="ja-JP" altLang="en-US" dirty="0"/>
              <a:t>（</a:t>
            </a:r>
            <a:r>
              <a:rPr lang="en-US" altLang="ja-JP" dirty="0"/>
              <a:t>5</a:t>
            </a:r>
            <a:r>
              <a:rPr lang="ja-JP" altLang="en-US" dirty="0"/>
              <a:t>分）</a:t>
            </a:r>
            <a:endParaRPr lang="en-US" altLang="ja-JP" dirty="0"/>
          </a:p>
          <a:p>
            <a:pPr marL="514350" indent="-514350">
              <a:buFont typeface="+mj-lt"/>
              <a:buAutoNum type="arabicPeriod"/>
            </a:pPr>
            <a:endParaRPr lang="en-US" altLang="ja-JP" dirty="0"/>
          </a:p>
          <a:p>
            <a:r>
              <a:rPr lang="ja-JP" altLang="en-US" dirty="0"/>
              <a:t>　　時間</a:t>
            </a:r>
            <a:r>
              <a:rPr lang="en-US" altLang="ja-JP" dirty="0" smtClean="0"/>
              <a:t>45</a:t>
            </a:r>
            <a:r>
              <a:rPr lang="ja-JP" altLang="en-US" dirty="0" smtClean="0"/>
              <a:t>分</a:t>
            </a:r>
            <a:endParaRPr lang="ja-JP" altLang="en-US" dirty="0"/>
          </a:p>
        </p:txBody>
      </p:sp>
    </p:spTree>
    <p:extLst>
      <p:ext uri="{BB962C8B-B14F-4D97-AF65-F5344CB8AC3E}">
        <p14:creationId xmlns="" xmlns:p14="http://schemas.microsoft.com/office/powerpoint/2010/main" val="3549093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0EB4C6D-1B06-294F-B794-F8968F2FAC40}"/>
              </a:ext>
            </a:extLst>
          </p:cNvPr>
          <p:cNvSpPr>
            <a:spLocks noGrp="1"/>
          </p:cNvSpPr>
          <p:nvPr>
            <p:ph type="title"/>
          </p:nvPr>
        </p:nvSpPr>
        <p:spPr/>
        <p:txBody>
          <a:bodyPr/>
          <a:lstStyle/>
          <a:p>
            <a:pPr lvl="0" defTabSz="914400">
              <a:lnSpc>
                <a:spcPct val="100000"/>
              </a:lnSpc>
              <a:defRPr/>
            </a:pPr>
            <a:r>
              <a:rPr lang="ja-JP" altLang="en-US" sz="3600">
                <a:latin typeface="メイリオ" pitchFamily="50" charset="-128"/>
                <a:ea typeface="メイリオ" pitchFamily="50" charset="-128"/>
                <a:cs typeface="メイリオ" pitchFamily="50" charset="-128"/>
              </a:rPr>
              <a:t>何で青が左なの？</a:t>
            </a:r>
            <a:endParaRPr lang="ja-JP" altLang="en-US" sz="3600" dirty="0">
              <a:latin typeface="メイリオ" pitchFamily="50" charset="-128"/>
              <a:ea typeface="メイリオ" pitchFamily="50" charset="-128"/>
              <a:cs typeface="メイリオ" pitchFamily="50" charset="-128"/>
            </a:endParaRPr>
          </a:p>
        </p:txBody>
      </p:sp>
      <p:sp>
        <p:nvSpPr>
          <p:cNvPr id="4" name="テキスト プレースホルダー 3">
            <a:extLst>
              <a:ext uri="{FF2B5EF4-FFF2-40B4-BE49-F238E27FC236}">
                <a16:creationId xmlns="" xmlns:a16="http://schemas.microsoft.com/office/drawing/2014/main" id="{EA848E96-53B4-DA41-82A9-D4988713F1AB}"/>
              </a:ext>
            </a:extLst>
          </p:cNvPr>
          <p:cNvSpPr>
            <a:spLocks noGrp="1"/>
          </p:cNvSpPr>
          <p:nvPr>
            <p:ph type="body" sz="quarter" idx="10"/>
          </p:nvPr>
        </p:nvSpPr>
        <p:spPr/>
        <p:txBody>
          <a:bodyPr/>
          <a:lstStyle/>
          <a:p>
            <a:r>
              <a:rPr kumimoji="1" lang="en-US" altLang="ja-JP" dirty="0" smtClean="0"/>
              <a:t>2-</a:t>
            </a:r>
            <a:r>
              <a:rPr kumimoji="1" lang="ja-JP" altLang="en-US" dirty="0" smtClean="0"/>
              <a:t>５</a:t>
            </a:r>
            <a:endParaRPr kumimoji="1" lang="ja-JP" altLang="en-US" dirty="0"/>
          </a:p>
        </p:txBody>
      </p:sp>
      <p:sp>
        <p:nvSpPr>
          <p:cNvPr id="5" name="テキスト プレースホルダー 4">
            <a:extLst>
              <a:ext uri="{FF2B5EF4-FFF2-40B4-BE49-F238E27FC236}">
                <a16:creationId xmlns="" xmlns:a16="http://schemas.microsoft.com/office/drawing/2014/main" id="{FD6CA873-4EFD-A54C-967D-8715E2B4A177}"/>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pic>
        <p:nvPicPr>
          <p:cNvPr id="6" name="Picture 4" descr="ä¿¡å·æ©ã®ã¤ã©ã¹ãï¼å¨ç¹ç¯ï¼">
            <a:extLst>
              <a:ext uri="{FF2B5EF4-FFF2-40B4-BE49-F238E27FC236}">
                <a16:creationId xmlns="" xmlns:a16="http://schemas.microsoft.com/office/drawing/2014/main" id="{50B5628B-5755-FB41-AD82-B6E3DFB4001A}"/>
              </a:ext>
            </a:extLst>
          </p:cNvPr>
          <p:cNvPicPr>
            <a:picLocks noChangeAspect="1" noChangeArrowheads="1"/>
          </p:cNvPicPr>
          <p:nvPr/>
        </p:nvPicPr>
        <p:blipFill>
          <a:blip r:embed="rId3" cstate="print"/>
          <a:srcRect/>
          <a:stretch>
            <a:fillRect/>
          </a:stretch>
        </p:blipFill>
        <p:spPr bwMode="auto">
          <a:xfrm>
            <a:off x="1714500" y="2333625"/>
            <a:ext cx="5715000" cy="2190750"/>
          </a:xfrm>
          <a:prstGeom prst="rect">
            <a:avLst/>
          </a:prstGeom>
          <a:noFill/>
        </p:spPr>
      </p:pic>
    </p:spTree>
    <p:extLst>
      <p:ext uri="{BB962C8B-B14F-4D97-AF65-F5344CB8AC3E}">
        <p14:creationId xmlns="" xmlns:p14="http://schemas.microsoft.com/office/powerpoint/2010/main" val="1761824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6AE569B-8A3F-8A4D-8078-A80FA9E1720E}"/>
              </a:ext>
            </a:extLst>
          </p:cNvPr>
          <p:cNvSpPr>
            <a:spLocks noGrp="1"/>
          </p:cNvSpPr>
          <p:nvPr>
            <p:ph type="title"/>
          </p:nvPr>
        </p:nvSpPr>
        <p:spPr/>
        <p:txBody>
          <a:bodyPr/>
          <a:lstStyle/>
          <a:p>
            <a:pPr lvl="0" defTabSz="914400">
              <a:lnSpc>
                <a:spcPct val="100000"/>
              </a:lnSpc>
              <a:defRPr/>
            </a:pPr>
            <a:r>
              <a:rPr lang="ja-JP" altLang="en-US" sz="3600" dirty="0">
                <a:latin typeface="メイリオ" pitchFamily="50" charset="-128"/>
                <a:ea typeface="メイリオ" pitchFamily="50" charset="-128"/>
                <a:cs typeface="メイリオ" pitchFamily="50" charset="-128"/>
              </a:rPr>
              <a:t>緑色なのに青と呼ぶのはなぜ？</a:t>
            </a:r>
          </a:p>
        </p:txBody>
      </p:sp>
      <p:sp>
        <p:nvSpPr>
          <p:cNvPr id="4" name="テキスト プレースホルダー 3">
            <a:extLst>
              <a:ext uri="{FF2B5EF4-FFF2-40B4-BE49-F238E27FC236}">
                <a16:creationId xmlns="" xmlns:a16="http://schemas.microsoft.com/office/drawing/2014/main" id="{446D64E5-9C53-6045-B353-93E4ED28E89F}"/>
              </a:ext>
            </a:extLst>
          </p:cNvPr>
          <p:cNvSpPr>
            <a:spLocks noGrp="1"/>
          </p:cNvSpPr>
          <p:nvPr>
            <p:ph type="body" sz="quarter" idx="10"/>
          </p:nvPr>
        </p:nvSpPr>
        <p:spPr/>
        <p:txBody>
          <a:bodyPr/>
          <a:lstStyle/>
          <a:p>
            <a:r>
              <a:rPr kumimoji="1" lang="en-US" altLang="ja-JP" dirty="0" smtClean="0"/>
              <a:t>2-</a:t>
            </a:r>
            <a:r>
              <a:rPr kumimoji="1" lang="ja-JP" altLang="en-US" dirty="0" smtClean="0"/>
              <a:t>６</a:t>
            </a:r>
            <a:endParaRPr kumimoji="1" lang="ja-JP" altLang="en-US" dirty="0"/>
          </a:p>
        </p:txBody>
      </p:sp>
      <p:sp>
        <p:nvSpPr>
          <p:cNvPr id="5" name="テキスト プレースホルダー 4">
            <a:extLst>
              <a:ext uri="{FF2B5EF4-FFF2-40B4-BE49-F238E27FC236}">
                <a16:creationId xmlns="" xmlns:a16="http://schemas.microsoft.com/office/drawing/2014/main" id="{7665F2F5-B999-2240-8B51-0CD47A88DDB2}"/>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pic>
        <p:nvPicPr>
          <p:cNvPr id="6" name="Picture 4" descr="ä¿¡å·æ©ã®ã¤ã©ã¹ãï¼å¨ç¹ç¯ï¼">
            <a:extLst>
              <a:ext uri="{FF2B5EF4-FFF2-40B4-BE49-F238E27FC236}">
                <a16:creationId xmlns="" xmlns:a16="http://schemas.microsoft.com/office/drawing/2014/main" id="{D55CB125-4724-8B47-810D-7D56FB929749}"/>
              </a:ext>
            </a:extLst>
          </p:cNvPr>
          <p:cNvPicPr>
            <a:picLocks noChangeAspect="1" noChangeArrowheads="1"/>
          </p:cNvPicPr>
          <p:nvPr/>
        </p:nvPicPr>
        <p:blipFill>
          <a:blip r:embed="rId3" cstate="print"/>
          <a:srcRect/>
          <a:stretch>
            <a:fillRect/>
          </a:stretch>
        </p:blipFill>
        <p:spPr bwMode="auto">
          <a:xfrm>
            <a:off x="1714500" y="2333625"/>
            <a:ext cx="5715000" cy="2190750"/>
          </a:xfrm>
          <a:prstGeom prst="rect">
            <a:avLst/>
          </a:prstGeom>
          <a:noFill/>
        </p:spPr>
      </p:pic>
    </p:spTree>
    <p:extLst>
      <p:ext uri="{BB962C8B-B14F-4D97-AF65-F5344CB8AC3E}">
        <p14:creationId xmlns="" xmlns:p14="http://schemas.microsoft.com/office/powerpoint/2010/main" val="1890156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A752D2E-3FA4-114F-A268-7AFC068523BD}"/>
              </a:ext>
            </a:extLst>
          </p:cNvPr>
          <p:cNvSpPr>
            <a:spLocks noGrp="1"/>
          </p:cNvSpPr>
          <p:nvPr>
            <p:ph type="title"/>
          </p:nvPr>
        </p:nvSpPr>
        <p:spPr/>
        <p:txBody>
          <a:bodyPr/>
          <a:lstStyle/>
          <a:p>
            <a:pPr lvl="0" defTabSz="914400">
              <a:lnSpc>
                <a:spcPct val="100000"/>
              </a:lnSpc>
              <a:defRPr/>
            </a:pPr>
            <a:r>
              <a:rPr lang="ja-JP" altLang="en-US" sz="3600" dirty="0">
                <a:latin typeface="メイリオ" pitchFamily="50" charset="-128"/>
                <a:ea typeface="メイリオ" pitchFamily="50" charset="-128"/>
                <a:cs typeface="メイリオ" pitchFamily="50" charset="-128"/>
              </a:rPr>
              <a:t>何で</a:t>
            </a:r>
            <a:r>
              <a:rPr lang="en-US" altLang="ja-JP" sz="3600" dirty="0">
                <a:latin typeface="メイリオ" pitchFamily="50" charset="-128"/>
                <a:ea typeface="メイリオ" pitchFamily="50" charset="-128"/>
                <a:cs typeface="メイリオ" pitchFamily="50" charset="-128"/>
              </a:rPr>
              <a:t>3</a:t>
            </a:r>
            <a:r>
              <a:rPr lang="ja-JP" altLang="en-US" sz="3600" dirty="0">
                <a:latin typeface="メイリオ" pitchFamily="50" charset="-128"/>
                <a:ea typeface="メイリオ" pitchFamily="50" charset="-128"/>
                <a:cs typeface="メイリオ" pitchFamily="50" charset="-128"/>
              </a:rPr>
              <a:t>色なの？</a:t>
            </a:r>
          </a:p>
        </p:txBody>
      </p:sp>
      <p:sp>
        <p:nvSpPr>
          <p:cNvPr id="4" name="テキスト プレースホルダー 3">
            <a:extLst>
              <a:ext uri="{FF2B5EF4-FFF2-40B4-BE49-F238E27FC236}">
                <a16:creationId xmlns="" xmlns:a16="http://schemas.microsoft.com/office/drawing/2014/main" id="{C8C52640-DB7D-024D-98BE-7493A8A6D673}"/>
              </a:ext>
            </a:extLst>
          </p:cNvPr>
          <p:cNvSpPr>
            <a:spLocks noGrp="1"/>
          </p:cNvSpPr>
          <p:nvPr>
            <p:ph type="body" sz="quarter" idx="10"/>
          </p:nvPr>
        </p:nvSpPr>
        <p:spPr/>
        <p:txBody>
          <a:bodyPr/>
          <a:lstStyle/>
          <a:p>
            <a:r>
              <a:rPr kumimoji="1" lang="en-US" altLang="ja-JP" dirty="0" smtClean="0"/>
              <a:t>2-</a:t>
            </a:r>
            <a:r>
              <a:rPr kumimoji="1" lang="ja-JP" altLang="en-US" dirty="0" smtClean="0"/>
              <a:t>７</a:t>
            </a:r>
            <a:endParaRPr kumimoji="1" lang="ja-JP" altLang="en-US" dirty="0"/>
          </a:p>
        </p:txBody>
      </p:sp>
      <p:sp>
        <p:nvSpPr>
          <p:cNvPr id="5" name="テキスト プレースホルダー 4">
            <a:extLst>
              <a:ext uri="{FF2B5EF4-FFF2-40B4-BE49-F238E27FC236}">
                <a16:creationId xmlns="" xmlns:a16="http://schemas.microsoft.com/office/drawing/2014/main" id="{264C5751-F5B5-FA49-AEE3-AC5E863EA03C}"/>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pic>
        <p:nvPicPr>
          <p:cNvPr id="6" name="Picture 4" descr="ä¿¡å·æ©ã®ã¤ã©ã¹ãï¼å¨ç¹ç¯ï¼">
            <a:extLst>
              <a:ext uri="{FF2B5EF4-FFF2-40B4-BE49-F238E27FC236}">
                <a16:creationId xmlns="" xmlns:a16="http://schemas.microsoft.com/office/drawing/2014/main" id="{B07A16EB-4FE7-9D49-A0F4-C4CF096B8C65}"/>
              </a:ext>
            </a:extLst>
          </p:cNvPr>
          <p:cNvPicPr>
            <a:picLocks noChangeAspect="1" noChangeArrowheads="1"/>
          </p:cNvPicPr>
          <p:nvPr/>
        </p:nvPicPr>
        <p:blipFill>
          <a:blip r:embed="rId3" cstate="print"/>
          <a:srcRect/>
          <a:stretch>
            <a:fillRect/>
          </a:stretch>
        </p:blipFill>
        <p:spPr bwMode="auto">
          <a:xfrm>
            <a:off x="1714500" y="2333625"/>
            <a:ext cx="5715000" cy="2190750"/>
          </a:xfrm>
          <a:prstGeom prst="rect">
            <a:avLst/>
          </a:prstGeom>
          <a:noFill/>
        </p:spPr>
      </p:pic>
    </p:spTree>
    <p:extLst>
      <p:ext uri="{BB962C8B-B14F-4D97-AF65-F5344CB8AC3E}">
        <p14:creationId xmlns="" xmlns:p14="http://schemas.microsoft.com/office/powerpoint/2010/main" val="2563400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6F2EFC7-CE34-1744-8D18-B0221D02541A}"/>
              </a:ext>
            </a:extLst>
          </p:cNvPr>
          <p:cNvSpPr>
            <a:spLocks noGrp="1"/>
          </p:cNvSpPr>
          <p:nvPr>
            <p:ph type="title"/>
          </p:nvPr>
        </p:nvSpPr>
        <p:spPr/>
        <p:txBody>
          <a:bodyPr/>
          <a:lstStyle/>
          <a:p>
            <a:pPr lvl="0" defTabSz="914400">
              <a:lnSpc>
                <a:spcPct val="100000"/>
              </a:lnSpc>
              <a:defRPr/>
            </a:pPr>
            <a:r>
              <a:rPr lang="ja-JP" altLang="en-US" sz="3600" dirty="0">
                <a:latin typeface="メイリオ" pitchFamily="50" charset="-128"/>
                <a:ea typeface="メイリオ" pitchFamily="50" charset="-128"/>
                <a:cs typeface="メイリオ" pitchFamily="50" charset="-128"/>
              </a:rPr>
              <a:t>誰が管理しているの？</a:t>
            </a:r>
          </a:p>
        </p:txBody>
      </p:sp>
      <p:sp>
        <p:nvSpPr>
          <p:cNvPr id="4" name="テキスト プレースホルダー 3">
            <a:extLst>
              <a:ext uri="{FF2B5EF4-FFF2-40B4-BE49-F238E27FC236}">
                <a16:creationId xmlns="" xmlns:a16="http://schemas.microsoft.com/office/drawing/2014/main" id="{0F238DDA-0D9D-1646-BB47-75DEA966CA9F}"/>
              </a:ext>
            </a:extLst>
          </p:cNvPr>
          <p:cNvSpPr>
            <a:spLocks noGrp="1"/>
          </p:cNvSpPr>
          <p:nvPr>
            <p:ph type="body" sz="quarter" idx="10"/>
          </p:nvPr>
        </p:nvSpPr>
        <p:spPr/>
        <p:txBody>
          <a:bodyPr/>
          <a:lstStyle/>
          <a:p>
            <a:r>
              <a:rPr kumimoji="1" lang="en-US" altLang="ja-JP" dirty="0" smtClean="0"/>
              <a:t>2-</a:t>
            </a:r>
            <a:r>
              <a:rPr kumimoji="1" lang="ja-JP" altLang="en-US" dirty="0" smtClean="0"/>
              <a:t>８</a:t>
            </a:r>
            <a:endParaRPr kumimoji="1" lang="ja-JP" altLang="en-US" dirty="0"/>
          </a:p>
        </p:txBody>
      </p:sp>
      <p:sp>
        <p:nvSpPr>
          <p:cNvPr id="5" name="テキスト プレースホルダー 4">
            <a:extLst>
              <a:ext uri="{FF2B5EF4-FFF2-40B4-BE49-F238E27FC236}">
                <a16:creationId xmlns="" xmlns:a16="http://schemas.microsoft.com/office/drawing/2014/main" id="{A856CBD9-257A-6B4F-A4BF-A0406F5D1251}"/>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pic>
        <p:nvPicPr>
          <p:cNvPr id="6" name="Picture 4" descr="ä¿¡å·æ©ã®ã¤ã©ã¹ãï¼å¨ç¹ç¯ï¼">
            <a:extLst>
              <a:ext uri="{FF2B5EF4-FFF2-40B4-BE49-F238E27FC236}">
                <a16:creationId xmlns="" xmlns:a16="http://schemas.microsoft.com/office/drawing/2014/main" id="{8DCE38A0-6DFF-2D42-BBC7-7F49E032DA24}"/>
              </a:ext>
            </a:extLst>
          </p:cNvPr>
          <p:cNvPicPr>
            <a:picLocks noChangeAspect="1" noChangeArrowheads="1"/>
          </p:cNvPicPr>
          <p:nvPr/>
        </p:nvPicPr>
        <p:blipFill>
          <a:blip r:embed="rId3" cstate="print"/>
          <a:srcRect/>
          <a:stretch>
            <a:fillRect/>
          </a:stretch>
        </p:blipFill>
        <p:spPr bwMode="auto">
          <a:xfrm>
            <a:off x="1714500" y="2333625"/>
            <a:ext cx="5715000" cy="2190750"/>
          </a:xfrm>
          <a:prstGeom prst="rect">
            <a:avLst/>
          </a:prstGeom>
          <a:noFill/>
        </p:spPr>
      </p:pic>
    </p:spTree>
    <p:extLst>
      <p:ext uri="{BB962C8B-B14F-4D97-AF65-F5344CB8AC3E}">
        <p14:creationId xmlns="" xmlns:p14="http://schemas.microsoft.com/office/powerpoint/2010/main" val="870752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 xmlns:a16="http://schemas.microsoft.com/office/drawing/2014/main" id="{D8ED0F16-F52A-EB48-A0CD-476096B91FAD}"/>
              </a:ext>
            </a:extLst>
          </p:cNvPr>
          <p:cNvSpPr>
            <a:spLocks noGrp="1"/>
          </p:cNvSpPr>
          <p:nvPr>
            <p:ph type="title"/>
          </p:nvPr>
        </p:nvSpPr>
        <p:spPr>
          <a:xfrm>
            <a:off x="1921992" y="581162"/>
            <a:ext cx="6970488" cy="615814"/>
          </a:xfrm>
        </p:spPr>
        <p:txBody>
          <a:bodyPr/>
          <a:lstStyle/>
          <a:p>
            <a:r>
              <a:rPr lang="ja-JP" altLang="en-US" sz="3200"/>
              <a:t>信号機に関する疑問いくつ出るかな？</a:t>
            </a:r>
            <a:endParaRPr kumimoji="1" lang="ja-JP" altLang="en-US" sz="3200"/>
          </a:p>
        </p:txBody>
      </p:sp>
      <p:sp>
        <p:nvSpPr>
          <p:cNvPr id="8" name="コンテンツ プレースホルダー 7">
            <a:extLst>
              <a:ext uri="{FF2B5EF4-FFF2-40B4-BE49-F238E27FC236}">
                <a16:creationId xmlns="" xmlns:a16="http://schemas.microsoft.com/office/drawing/2014/main" id="{E6F1851A-0F32-B64E-AA08-3DDF37281A06}"/>
              </a:ext>
            </a:extLst>
          </p:cNvPr>
          <p:cNvSpPr>
            <a:spLocks noGrp="1"/>
          </p:cNvSpPr>
          <p:nvPr>
            <p:ph idx="1"/>
          </p:nvPr>
        </p:nvSpPr>
        <p:spPr>
          <a:xfrm>
            <a:off x="442913" y="5733256"/>
            <a:ext cx="8243887" cy="360040"/>
          </a:xfrm>
        </p:spPr>
        <p:txBody>
          <a:bodyPr>
            <a:normAutofit lnSpcReduction="10000"/>
          </a:bodyPr>
          <a:lstStyle/>
          <a:p>
            <a:r>
              <a:rPr lang="ja-JP" altLang="en-US" sz="2700">
                <a:latin typeface="メイリオ" pitchFamily="50" charset="-128"/>
                <a:ea typeface="メイリオ" pitchFamily="50" charset="-128"/>
                <a:cs typeface="メイリオ" pitchFamily="50" charset="-128"/>
              </a:rPr>
              <a:t>グループで疑問を出してみよう（質は問わない）</a:t>
            </a:r>
            <a:r>
              <a:rPr lang="en-US" altLang="ja-JP" sz="2700" dirty="0">
                <a:latin typeface="メイリオ" pitchFamily="50" charset="-128"/>
                <a:ea typeface="メイリオ" pitchFamily="50" charset="-128"/>
                <a:cs typeface="メイリオ" pitchFamily="50" charset="-128"/>
              </a:rPr>
              <a:t>5</a:t>
            </a:r>
            <a:r>
              <a:rPr lang="ja-JP" altLang="en-US" sz="2700">
                <a:latin typeface="メイリオ" pitchFamily="50" charset="-128"/>
                <a:ea typeface="メイリオ" pitchFamily="50" charset="-128"/>
                <a:cs typeface="メイリオ" pitchFamily="50" charset="-128"/>
              </a:rPr>
              <a:t>分</a:t>
            </a:r>
            <a:endParaRPr kumimoji="1" lang="ja-JP" altLang="en-US" sz="2700"/>
          </a:p>
        </p:txBody>
      </p:sp>
      <p:sp>
        <p:nvSpPr>
          <p:cNvPr id="9" name="テキスト プレースホルダー 8">
            <a:extLst>
              <a:ext uri="{FF2B5EF4-FFF2-40B4-BE49-F238E27FC236}">
                <a16:creationId xmlns="" xmlns:a16="http://schemas.microsoft.com/office/drawing/2014/main" id="{66EA7993-88D0-0346-93F0-CD2D981BAC4B}"/>
              </a:ext>
            </a:extLst>
          </p:cNvPr>
          <p:cNvSpPr>
            <a:spLocks noGrp="1"/>
          </p:cNvSpPr>
          <p:nvPr>
            <p:ph type="body" sz="quarter" idx="10"/>
          </p:nvPr>
        </p:nvSpPr>
        <p:spPr/>
        <p:txBody>
          <a:bodyPr/>
          <a:lstStyle/>
          <a:p>
            <a:r>
              <a:rPr kumimoji="1" lang="en-US" altLang="ja-JP" dirty="0" smtClean="0"/>
              <a:t>2-</a:t>
            </a:r>
            <a:r>
              <a:rPr kumimoji="1" lang="ja-JP" altLang="en-US" dirty="0" smtClean="0"/>
              <a:t>９</a:t>
            </a:r>
            <a:endParaRPr kumimoji="1" lang="ja-JP" altLang="en-US" dirty="0"/>
          </a:p>
        </p:txBody>
      </p:sp>
      <p:sp>
        <p:nvSpPr>
          <p:cNvPr id="10" name="テキスト プレースホルダー 9">
            <a:extLst>
              <a:ext uri="{FF2B5EF4-FFF2-40B4-BE49-F238E27FC236}">
                <a16:creationId xmlns="" xmlns:a16="http://schemas.microsoft.com/office/drawing/2014/main" id="{C17A05B6-3A9E-2846-B49B-9F14A90BB7D0}"/>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sp>
        <p:nvSpPr>
          <p:cNvPr id="28" name="円形吹き出し 27">
            <a:extLst>
              <a:ext uri="{FF2B5EF4-FFF2-40B4-BE49-F238E27FC236}">
                <a16:creationId xmlns="" xmlns:a16="http://schemas.microsoft.com/office/drawing/2014/main" id="{46EB234E-DA2B-4543-A692-8840779645F0}"/>
              </a:ext>
            </a:extLst>
          </p:cNvPr>
          <p:cNvSpPr/>
          <p:nvPr/>
        </p:nvSpPr>
        <p:spPr>
          <a:xfrm>
            <a:off x="6876256" y="2060848"/>
            <a:ext cx="1944216" cy="1296144"/>
          </a:xfrm>
          <a:prstGeom prst="wedgeEllipseCallout">
            <a:avLst>
              <a:gd name="adj1" fmla="val -64381"/>
              <a:gd name="adj2" fmla="val 41311"/>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endParaRPr lang="ja-JP" altLang="en-US" dirty="0">
              <a:solidFill>
                <a:srgbClr val="0EB299"/>
              </a:solidFill>
              <a:latin typeface="メイリオ" pitchFamily="50" charset="-128"/>
              <a:ea typeface="メイリオ" pitchFamily="50" charset="-128"/>
              <a:cs typeface="メイリオ" pitchFamily="50" charset="-128"/>
            </a:endParaRPr>
          </a:p>
        </p:txBody>
      </p:sp>
      <p:sp>
        <p:nvSpPr>
          <p:cNvPr id="27" name="円形吹き出し 26">
            <a:extLst>
              <a:ext uri="{FF2B5EF4-FFF2-40B4-BE49-F238E27FC236}">
                <a16:creationId xmlns="" xmlns:a16="http://schemas.microsoft.com/office/drawing/2014/main" id="{550E3AB9-9083-C948-AC0E-0F675951A847}"/>
              </a:ext>
            </a:extLst>
          </p:cNvPr>
          <p:cNvSpPr/>
          <p:nvPr/>
        </p:nvSpPr>
        <p:spPr>
          <a:xfrm>
            <a:off x="395536" y="1844824"/>
            <a:ext cx="2184871" cy="1293458"/>
          </a:xfrm>
          <a:prstGeom prst="wedgeEllipseCallout">
            <a:avLst>
              <a:gd name="adj1" fmla="val 61138"/>
              <a:gd name="adj2" fmla="val 34564"/>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ja-JP" altLang="en-US" dirty="0">
              <a:solidFill>
                <a:srgbClr val="0EB299"/>
              </a:solidFill>
              <a:latin typeface="メイリオ" pitchFamily="50" charset="-128"/>
              <a:ea typeface="メイリオ" pitchFamily="50" charset="-128"/>
              <a:cs typeface="メイリオ" pitchFamily="50" charset="-128"/>
            </a:endParaRPr>
          </a:p>
        </p:txBody>
      </p:sp>
      <p:sp>
        <p:nvSpPr>
          <p:cNvPr id="30" name="円形吹き出し 29">
            <a:extLst>
              <a:ext uri="{FF2B5EF4-FFF2-40B4-BE49-F238E27FC236}">
                <a16:creationId xmlns="" xmlns:a16="http://schemas.microsoft.com/office/drawing/2014/main" id="{7E02E347-F89E-0F43-84BB-268B6E186D40}"/>
              </a:ext>
            </a:extLst>
          </p:cNvPr>
          <p:cNvSpPr/>
          <p:nvPr/>
        </p:nvSpPr>
        <p:spPr>
          <a:xfrm>
            <a:off x="2771800" y="1344249"/>
            <a:ext cx="1872208" cy="1217969"/>
          </a:xfrm>
          <a:prstGeom prst="wedgeEllipseCallout">
            <a:avLst>
              <a:gd name="adj1" fmla="val 41041"/>
              <a:gd name="adj2" fmla="val 56642"/>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endParaRPr lang="ja-JP" altLang="en-US" dirty="0">
              <a:solidFill>
                <a:srgbClr val="0EB299"/>
              </a:solidFill>
              <a:latin typeface="メイリオ" pitchFamily="50" charset="-128"/>
              <a:ea typeface="メイリオ" pitchFamily="50" charset="-128"/>
              <a:cs typeface="メイリオ" pitchFamily="50" charset="-128"/>
            </a:endParaRPr>
          </a:p>
        </p:txBody>
      </p:sp>
      <p:sp>
        <p:nvSpPr>
          <p:cNvPr id="32" name="円形吹き出し 31">
            <a:extLst>
              <a:ext uri="{FF2B5EF4-FFF2-40B4-BE49-F238E27FC236}">
                <a16:creationId xmlns="" xmlns:a16="http://schemas.microsoft.com/office/drawing/2014/main" id="{69B06858-AD3C-134F-8CA9-62393F42CAC9}"/>
              </a:ext>
            </a:extLst>
          </p:cNvPr>
          <p:cNvSpPr/>
          <p:nvPr/>
        </p:nvSpPr>
        <p:spPr>
          <a:xfrm>
            <a:off x="4716016" y="4221088"/>
            <a:ext cx="1872208" cy="1296144"/>
          </a:xfrm>
          <a:prstGeom prst="wedgeEllipseCallout">
            <a:avLst>
              <a:gd name="adj1" fmla="val -36128"/>
              <a:gd name="adj2" fmla="val -59382"/>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endParaRPr lang="ja-JP" altLang="en-US" dirty="0">
              <a:solidFill>
                <a:srgbClr val="0EB299"/>
              </a:solidFill>
              <a:latin typeface="メイリオ" pitchFamily="50" charset="-128"/>
              <a:ea typeface="メイリオ" pitchFamily="50" charset="-128"/>
              <a:cs typeface="メイリオ" pitchFamily="50" charset="-128"/>
            </a:endParaRPr>
          </a:p>
        </p:txBody>
      </p:sp>
      <p:sp>
        <p:nvSpPr>
          <p:cNvPr id="35" name="円形吹き出し 34">
            <a:extLst>
              <a:ext uri="{FF2B5EF4-FFF2-40B4-BE49-F238E27FC236}">
                <a16:creationId xmlns="" xmlns:a16="http://schemas.microsoft.com/office/drawing/2014/main" id="{C790731D-9525-874D-B1F0-21C2C814673E}"/>
              </a:ext>
            </a:extLst>
          </p:cNvPr>
          <p:cNvSpPr/>
          <p:nvPr/>
        </p:nvSpPr>
        <p:spPr>
          <a:xfrm>
            <a:off x="2339752" y="4293096"/>
            <a:ext cx="2088232" cy="1224136"/>
          </a:xfrm>
          <a:prstGeom prst="wedgeEllipseCallout">
            <a:avLst>
              <a:gd name="adj1" fmla="val 28859"/>
              <a:gd name="adj2" fmla="val -67981"/>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endParaRPr lang="ja-JP" altLang="en-US" dirty="0">
              <a:solidFill>
                <a:srgbClr val="0EB299"/>
              </a:solidFill>
              <a:latin typeface="メイリオ" pitchFamily="50" charset="-128"/>
              <a:ea typeface="メイリオ" pitchFamily="50" charset="-128"/>
              <a:cs typeface="メイリオ" pitchFamily="50" charset="-128"/>
            </a:endParaRPr>
          </a:p>
        </p:txBody>
      </p:sp>
      <p:sp>
        <p:nvSpPr>
          <p:cNvPr id="37" name="円形吹き出し 36">
            <a:extLst>
              <a:ext uri="{FF2B5EF4-FFF2-40B4-BE49-F238E27FC236}">
                <a16:creationId xmlns="" xmlns:a16="http://schemas.microsoft.com/office/drawing/2014/main" id="{DE23E53D-1120-3445-B4EC-1A65FCA42DF3}"/>
              </a:ext>
            </a:extLst>
          </p:cNvPr>
          <p:cNvSpPr/>
          <p:nvPr/>
        </p:nvSpPr>
        <p:spPr>
          <a:xfrm>
            <a:off x="404328" y="3284984"/>
            <a:ext cx="1896839" cy="1509482"/>
          </a:xfrm>
          <a:prstGeom prst="wedgeEllipseCallout">
            <a:avLst>
              <a:gd name="adj1" fmla="val 74352"/>
              <a:gd name="adj2" fmla="val -33747"/>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endParaRPr lang="ja-JP" altLang="en-US" dirty="0">
              <a:solidFill>
                <a:srgbClr val="0EB299"/>
              </a:solidFill>
              <a:latin typeface="メイリオ" pitchFamily="50" charset="-128"/>
              <a:ea typeface="メイリオ" pitchFamily="50" charset="-128"/>
              <a:cs typeface="メイリオ" pitchFamily="50" charset="-128"/>
            </a:endParaRPr>
          </a:p>
        </p:txBody>
      </p:sp>
      <p:sp>
        <p:nvSpPr>
          <p:cNvPr id="41" name="円形吹き出し 40">
            <a:extLst>
              <a:ext uri="{FF2B5EF4-FFF2-40B4-BE49-F238E27FC236}">
                <a16:creationId xmlns="" xmlns:a16="http://schemas.microsoft.com/office/drawing/2014/main" id="{F1B44C30-0C4B-1D4F-B02B-3167B3ABA1B0}"/>
              </a:ext>
            </a:extLst>
          </p:cNvPr>
          <p:cNvSpPr/>
          <p:nvPr/>
        </p:nvSpPr>
        <p:spPr>
          <a:xfrm>
            <a:off x="6948264" y="3717032"/>
            <a:ext cx="1752824" cy="1296144"/>
          </a:xfrm>
          <a:prstGeom prst="wedgeEllipseCallout">
            <a:avLst>
              <a:gd name="adj1" fmla="val -84500"/>
              <a:gd name="adj2" fmla="val -27886"/>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endParaRPr lang="ja-JP" altLang="en-US" dirty="0">
              <a:solidFill>
                <a:srgbClr val="0EB299"/>
              </a:solidFill>
              <a:latin typeface="メイリオ" pitchFamily="50" charset="-128"/>
              <a:ea typeface="メイリオ" pitchFamily="50" charset="-128"/>
              <a:cs typeface="メイリオ" pitchFamily="50" charset="-128"/>
            </a:endParaRPr>
          </a:p>
        </p:txBody>
      </p:sp>
      <p:pic>
        <p:nvPicPr>
          <p:cNvPr id="6" name="Picture 4" descr="ä¿¡å·æ©ã®ã¤ã©ã¹ãï¼å¨ç¹ç¯ï¼">
            <a:extLst>
              <a:ext uri="{FF2B5EF4-FFF2-40B4-BE49-F238E27FC236}">
                <a16:creationId xmlns="" xmlns:a16="http://schemas.microsoft.com/office/drawing/2014/main" id="{FC4129FD-4CB4-2348-B806-0CBCC0768FAD}"/>
              </a:ext>
            </a:extLst>
          </p:cNvPr>
          <p:cNvPicPr>
            <a:picLocks noChangeAspect="1" noChangeArrowheads="1"/>
          </p:cNvPicPr>
          <p:nvPr/>
        </p:nvPicPr>
        <p:blipFill>
          <a:blip r:embed="rId3" cstate="print"/>
          <a:srcRect/>
          <a:stretch>
            <a:fillRect/>
          </a:stretch>
        </p:blipFill>
        <p:spPr bwMode="auto">
          <a:xfrm>
            <a:off x="3203848" y="2780928"/>
            <a:ext cx="2667148" cy="1022407"/>
          </a:xfrm>
          <a:prstGeom prst="rect">
            <a:avLst/>
          </a:prstGeom>
          <a:noFill/>
        </p:spPr>
      </p:pic>
      <p:sp>
        <p:nvSpPr>
          <p:cNvPr id="43" name="円形吹き出し 42">
            <a:extLst>
              <a:ext uri="{FF2B5EF4-FFF2-40B4-BE49-F238E27FC236}">
                <a16:creationId xmlns="" xmlns:a16="http://schemas.microsoft.com/office/drawing/2014/main" id="{8125BD0F-B1D5-8749-86F6-ADF056B0B411}"/>
              </a:ext>
            </a:extLst>
          </p:cNvPr>
          <p:cNvSpPr/>
          <p:nvPr/>
        </p:nvSpPr>
        <p:spPr>
          <a:xfrm>
            <a:off x="5076056" y="1394832"/>
            <a:ext cx="2016224" cy="1196441"/>
          </a:xfrm>
          <a:prstGeom prst="wedgeEllipseCallout">
            <a:avLst>
              <a:gd name="adj1" fmla="val -57385"/>
              <a:gd name="adj2" fmla="val 52397"/>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endParaRPr lang="ja-JP" altLang="en-US" dirty="0">
              <a:solidFill>
                <a:srgbClr val="0EB299"/>
              </a:solidFill>
              <a:latin typeface="メイリオ" pitchFamily="50" charset="-128"/>
              <a:ea typeface="メイリオ" pitchFamily="50" charset="-128"/>
              <a:cs typeface="メイリオ" pitchFamily="50" charset="-128"/>
            </a:endParaRPr>
          </a:p>
        </p:txBody>
      </p:sp>
    </p:spTree>
    <p:extLst>
      <p:ext uri="{BB962C8B-B14F-4D97-AF65-F5344CB8AC3E}">
        <p14:creationId xmlns="" xmlns:p14="http://schemas.microsoft.com/office/powerpoint/2010/main" val="245132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DF09E73-992D-3645-A2B2-0B9AFAC583FE}"/>
              </a:ext>
            </a:extLst>
          </p:cNvPr>
          <p:cNvSpPr>
            <a:spLocks noGrp="1"/>
          </p:cNvSpPr>
          <p:nvPr>
            <p:ph type="title"/>
          </p:nvPr>
        </p:nvSpPr>
        <p:spPr/>
        <p:txBody>
          <a:bodyPr/>
          <a:lstStyle/>
          <a:p>
            <a:pPr lvl="0"/>
            <a:r>
              <a:rPr lang="ja-JP" altLang="en-US"/>
              <a:t>例えば</a:t>
            </a:r>
            <a:endParaRPr lang="ja-JP" altLang="en-US" dirty="0"/>
          </a:p>
        </p:txBody>
      </p:sp>
      <p:sp>
        <p:nvSpPr>
          <p:cNvPr id="4" name="テキスト プレースホルダー 3">
            <a:extLst>
              <a:ext uri="{FF2B5EF4-FFF2-40B4-BE49-F238E27FC236}">
                <a16:creationId xmlns="" xmlns:a16="http://schemas.microsoft.com/office/drawing/2014/main" id="{C2F07AAB-5D12-4847-823F-55CDD4E8184F}"/>
              </a:ext>
            </a:extLst>
          </p:cNvPr>
          <p:cNvSpPr>
            <a:spLocks noGrp="1"/>
          </p:cNvSpPr>
          <p:nvPr>
            <p:ph type="body" sz="quarter" idx="10"/>
          </p:nvPr>
        </p:nvSpPr>
        <p:spPr/>
        <p:txBody>
          <a:bodyPr/>
          <a:lstStyle/>
          <a:p>
            <a:r>
              <a:rPr lang="en-US" altLang="ja-JP" dirty="0" smtClean="0"/>
              <a:t>2-10</a:t>
            </a:r>
            <a:endParaRPr lang="ja-JP" altLang="en-US" dirty="0"/>
          </a:p>
        </p:txBody>
      </p:sp>
      <p:sp>
        <p:nvSpPr>
          <p:cNvPr id="5" name="テキスト プレースホルダー 4">
            <a:extLst>
              <a:ext uri="{FF2B5EF4-FFF2-40B4-BE49-F238E27FC236}">
                <a16:creationId xmlns="" xmlns:a16="http://schemas.microsoft.com/office/drawing/2014/main" id="{C1343915-282F-9946-8CF5-5DD9A5DE0165}"/>
              </a:ext>
            </a:extLst>
          </p:cNvPr>
          <p:cNvSpPr>
            <a:spLocks noGrp="1"/>
          </p:cNvSpPr>
          <p:nvPr>
            <p:ph type="body" sz="quarter" idx="11"/>
          </p:nvPr>
        </p:nvSpPr>
        <p:spPr/>
        <p:txBody>
          <a:bodyPr/>
          <a:lstStyle/>
          <a:p>
            <a:r>
              <a:rPr lang="ja-JP" altLang="en-US"/>
              <a:t>探究活動</a:t>
            </a:r>
          </a:p>
        </p:txBody>
      </p:sp>
      <p:sp>
        <p:nvSpPr>
          <p:cNvPr id="7" name="円形吹き出し 6">
            <a:extLst>
              <a:ext uri="{FF2B5EF4-FFF2-40B4-BE49-F238E27FC236}">
                <a16:creationId xmlns="" xmlns:a16="http://schemas.microsoft.com/office/drawing/2014/main" id="{B4143EEA-B3B5-4F42-9A4F-5A29FB40A01F}"/>
              </a:ext>
            </a:extLst>
          </p:cNvPr>
          <p:cNvSpPr/>
          <p:nvPr/>
        </p:nvSpPr>
        <p:spPr>
          <a:xfrm>
            <a:off x="6948264" y="1268760"/>
            <a:ext cx="2016224" cy="1077434"/>
          </a:xfrm>
          <a:prstGeom prst="wedgeEllipseCallout">
            <a:avLst>
              <a:gd name="adj1" fmla="val -89656"/>
              <a:gd name="adj2" fmla="val 82958"/>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rgbClr val="0EB299"/>
                </a:solidFill>
                <a:latin typeface="メイリオ" pitchFamily="50" charset="-128"/>
                <a:ea typeface="メイリオ" pitchFamily="50" charset="-128"/>
                <a:cs typeface="メイリオ" pitchFamily="50" charset="-128"/>
              </a:rPr>
              <a:t>誰が作っているの？</a:t>
            </a:r>
          </a:p>
        </p:txBody>
      </p:sp>
      <p:sp>
        <p:nvSpPr>
          <p:cNvPr id="8" name="円形吹き出し 7">
            <a:extLst>
              <a:ext uri="{FF2B5EF4-FFF2-40B4-BE49-F238E27FC236}">
                <a16:creationId xmlns="" xmlns:a16="http://schemas.microsoft.com/office/drawing/2014/main" id="{030A7B44-378B-804A-9E5F-0EC8B586FA80}"/>
              </a:ext>
            </a:extLst>
          </p:cNvPr>
          <p:cNvSpPr/>
          <p:nvPr/>
        </p:nvSpPr>
        <p:spPr>
          <a:xfrm>
            <a:off x="539552" y="1340768"/>
            <a:ext cx="1800200" cy="1077434"/>
          </a:xfrm>
          <a:prstGeom prst="wedgeEllipseCallout">
            <a:avLst>
              <a:gd name="adj1" fmla="val 98918"/>
              <a:gd name="adj2" fmla="val 82474"/>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ltLang="ja-JP" b="1" dirty="0">
                <a:solidFill>
                  <a:srgbClr val="0EB299"/>
                </a:solidFill>
                <a:latin typeface="メイリオ" pitchFamily="50" charset="-128"/>
                <a:ea typeface="メイリオ" pitchFamily="50" charset="-128"/>
                <a:cs typeface="メイリオ" pitchFamily="50" charset="-128"/>
              </a:rPr>
              <a:t>3</a:t>
            </a:r>
            <a:r>
              <a:rPr lang="ja-JP" altLang="en-US" b="1" dirty="0">
                <a:solidFill>
                  <a:srgbClr val="0EB299"/>
                </a:solidFill>
                <a:latin typeface="メイリオ" pitchFamily="50" charset="-128"/>
                <a:ea typeface="メイリオ" pitchFamily="50" charset="-128"/>
                <a:cs typeface="メイリオ" pitchFamily="50" charset="-128"/>
              </a:rPr>
              <a:t>色の理由は？</a:t>
            </a:r>
          </a:p>
        </p:txBody>
      </p:sp>
      <p:sp>
        <p:nvSpPr>
          <p:cNvPr id="9" name="円形吹き出し 8">
            <a:extLst>
              <a:ext uri="{FF2B5EF4-FFF2-40B4-BE49-F238E27FC236}">
                <a16:creationId xmlns="" xmlns:a16="http://schemas.microsoft.com/office/drawing/2014/main" id="{3F217D27-89C7-0441-80FA-C9AA9A7EA785}"/>
              </a:ext>
            </a:extLst>
          </p:cNvPr>
          <p:cNvSpPr/>
          <p:nvPr/>
        </p:nvSpPr>
        <p:spPr>
          <a:xfrm>
            <a:off x="5292080" y="1052736"/>
            <a:ext cx="1944216" cy="1077434"/>
          </a:xfrm>
          <a:prstGeom prst="wedgeEllipseCallout">
            <a:avLst>
              <a:gd name="adj1" fmla="val -28946"/>
              <a:gd name="adj2" fmla="val 96894"/>
            </a:avLst>
          </a:prstGeom>
          <a:solidFill>
            <a:srgbClr val="0EB299"/>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chemeClr val="bg1"/>
                </a:solidFill>
                <a:latin typeface="メイリオ" pitchFamily="50" charset="-128"/>
                <a:ea typeface="メイリオ" pitchFamily="50" charset="-128"/>
                <a:cs typeface="メイリオ" pitchFamily="50" charset="-128"/>
              </a:rPr>
              <a:t>誰が管理しているの？</a:t>
            </a:r>
          </a:p>
        </p:txBody>
      </p:sp>
      <p:sp>
        <p:nvSpPr>
          <p:cNvPr id="10" name="円形吹き出し 9">
            <a:extLst>
              <a:ext uri="{FF2B5EF4-FFF2-40B4-BE49-F238E27FC236}">
                <a16:creationId xmlns="" xmlns:a16="http://schemas.microsoft.com/office/drawing/2014/main" id="{AFF900EF-EF9C-9445-95F0-60A672EADC9E}"/>
              </a:ext>
            </a:extLst>
          </p:cNvPr>
          <p:cNvSpPr/>
          <p:nvPr/>
        </p:nvSpPr>
        <p:spPr>
          <a:xfrm>
            <a:off x="3563888" y="1268760"/>
            <a:ext cx="2088231" cy="1077434"/>
          </a:xfrm>
          <a:prstGeom prst="wedgeEllipseCallout">
            <a:avLst>
              <a:gd name="adj1" fmla="val -7277"/>
              <a:gd name="adj2" fmla="val 72242"/>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rgbClr val="0EB299"/>
                </a:solidFill>
                <a:latin typeface="メイリオ" pitchFamily="50" charset="-128"/>
                <a:ea typeface="メイリオ" pitchFamily="50" charset="-128"/>
                <a:cs typeface="メイリオ" pitchFamily="50" charset="-128"/>
              </a:rPr>
              <a:t>お金は誰が払うの？</a:t>
            </a:r>
          </a:p>
        </p:txBody>
      </p:sp>
      <p:sp>
        <p:nvSpPr>
          <p:cNvPr id="11" name="円形吹き出し 10">
            <a:extLst>
              <a:ext uri="{FF2B5EF4-FFF2-40B4-BE49-F238E27FC236}">
                <a16:creationId xmlns="" xmlns:a16="http://schemas.microsoft.com/office/drawing/2014/main" id="{78500BEC-7E24-4B48-9F9C-E61C88082B7F}"/>
              </a:ext>
            </a:extLst>
          </p:cNvPr>
          <p:cNvSpPr/>
          <p:nvPr/>
        </p:nvSpPr>
        <p:spPr>
          <a:xfrm>
            <a:off x="5652120" y="3933056"/>
            <a:ext cx="1872208" cy="1584176"/>
          </a:xfrm>
          <a:prstGeom prst="wedgeEllipseCallout">
            <a:avLst>
              <a:gd name="adj1" fmla="val -58415"/>
              <a:gd name="adj2" fmla="val -42700"/>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smtClean="0">
                <a:solidFill>
                  <a:srgbClr val="0EB299"/>
                </a:solidFill>
                <a:latin typeface="メイリオ" pitchFamily="50" charset="-128"/>
                <a:ea typeface="メイリオ" pitchFamily="50" charset="-128"/>
                <a:cs typeface="メイリオ" pitchFamily="50" charset="-128"/>
              </a:rPr>
              <a:t>車道の信号は</a:t>
            </a:r>
            <a:r>
              <a:rPr lang="en-US" altLang="ja-JP" b="1" dirty="0">
                <a:solidFill>
                  <a:srgbClr val="0EB299"/>
                </a:solidFill>
                <a:latin typeface="メイリオ" pitchFamily="50" charset="-128"/>
                <a:ea typeface="メイリオ" pitchFamily="50" charset="-128"/>
                <a:cs typeface="メイリオ" pitchFamily="50" charset="-128"/>
              </a:rPr>
              <a:t>3</a:t>
            </a:r>
            <a:r>
              <a:rPr lang="ja-JP" altLang="en-US" b="1" dirty="0">
                <a:solidFill>
                  <a:srgbClr val="0EB299"/>
                </a:solidFill>
                <a:latin typeface="メイリオ" pitchFamily="50" charset="-128"/>
                <a:ea typeface="メイリオ" pitchFamily="50" charset="-128"/>
                <a:cs typeface="メイリオ" pitchFamily="50" charset="-128"/>
              </a:rPr>
              <a:t>色で</a:t>
            </a:r>
            <a:endParaRPr lang="en-US" altLang="ja-JP" b="1" dirty="0">
              <a:solidFill>
                <a:srgbClr val="0EB299"/>
              </a:solidFill>
              <a:latin typeface="メイリオ" pitchFamily="50" charset="-128"/>
              <a:ea typeface="メイリオ" pitchFamily="50" charset="-128"/>
              <a:cs typeface="メイリオ" pitchFamily="50" charset="-128"/>
            </a:endParaRPr>
          </a:p>
          <a:p>
            <a:pPr lvl="0" algn="ctr">
              <a:spcBef>
                <a:spcPct val="0"/>
              </a:spcBef>
              <a:defRPr/>
            </a:pPr>
            <a:r>
              <a:rPr lang="ja-JP" altLang="en-US" b="1" dirty="0">
                <a:solidFill>
                  <a:srgbClr val="0EB299"/>
                </a:solidFill>
                <a:latin typeface="メイリオ" pitchFamily="50" charset="-128"/>
                <a:ea typeface="メイリオ" pitchFamily="50" charset="-128"/>
                <a:cs typeface="メイリオ" pitchFamily="50" charset="-128"/>
              </a:rPr>
              <a:t>歩道は</a:t>
            </a:r>
            <a:r>
              <a:rPr lang="en-US" altLang="ja-JP" b="1" dirty="0">
                <a:solidFill>
                  <a:srgbClr val="0EB299"/>
                </a:solidFill>
                <a:latin typeface="メイリオ" pitchFamily="50" charset="-128"/>
                <a:ea typeface="メイリオ" pitchFamily="50" charset="-128"/>
                <a:cs typeface="メイリオ" pitchFamily="50" charset="-128"/>
              </a:rPr>
              <a:t>2</a:t>
            </a:r>
            <a:r>
              <a:rPr lang="ja-JP" altLang="en-US" b="1" dirty="0">
                <a:solidFill>
                  <a:srgbClr val="0EB299"/>
                </a:solidFill>
                <a:latin typeface="メイリオ" pitchFamily="50" charset="-128"/>
                <a:ea typeface="メイリオ" pitchFamily="50" charset="-128"/>
                <a:cs typeface="メイリオ" pitchFamily="50" charset="-128"/>
              </a:rPr>
              <a:t>色の理由は</a:t>
            </a:r>
          </a:p>
        </p:txBody>
      </p:sp>
      <p:sp>
        <p:nvSpPr>
          <p:cNvPr id="12" name="円形吹き出し 11">
            <a:extLst>
              <a:ext uri="{FF2B5EF4-FFF2-40B4-BE49-F238E27FC236}">
                <a16:creationId xmlns="" xmlns:a16="http://schemas.microsoft.com/office/drawing/2014/main" id="{7FB80F12-A42C-6D41-8129-8A6909F21E5D}"/>
              </a:ext>
            </a:extLst>
          </p:cNvPr>
          <p:cNvSpPr/>
          <p:nvPr/>
        </p:nvSpPr>
        <p:spPr>
          <a:xfrm>
            <a:off x="3995936" y="4437112"/>
            <a:ext cx="1944216" cy="1077434"/>
          </a:xfrm>
          <a:prstGeom prst="wedgeEllipseCallout">
            <a:avLst>
              <a:gd name="adj1" fmla="val -3496"/>
              <a:gd name="adj2" fmla="val -79760"/>
            </a:avLst>
          </a:prstGeom>
          <a:solidFill>
            <a:srgbClr val="0EB299"/>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chemeClr val="bg1"/>
                </a:solidFill>
                <a:latin typeface="メイリオ" pitchFamily="50" charset="-128"/>
                <a:ea typeface="メイリオ" pitchFamily="50" charset="-128"/>
                <a:cs typeface="メイリオ" pitchFamily="50" charset="-128"/>
              </a:rPr>
              <a:t>横型と縦型</a:t>
            </a:r>
            <a:endParaRPr lang="en-US" altLang="ja-JP" b="1" dirty="0">
              <a:solidFill>
                <a:schemeClr val="bg1"/>
              </a:solidFill>
              <a:latin typeface="メイリオ" pitchFamily="50" charset="-128"/>
              <a:ea typeface="メイリオ" pitchFamily="50" charset="-128"/>
              <a:cs typeface="メイリオ" pitchFamily="50" charset="-128"/>
            </a:endParaRPr>
          </a:p>
          <a:p>
            <a:pPr lvl="0" algn="ctr">
              <a:spcBef>
                <a:spcPct val="0"/>
              </a:spcBef>
              <a:defRPr/>
            </a:pPr>
            <a:r>
              <a:rPr lang="ja-JP" altLang="en-US" b="1" dirty="0">
                <a:solidFill>
                  <a:schemeClr val="bg1"/>
                </a:solidFill>
                <a:latin typeface="メイリオ" pitchFamily="50" charset="-128"/>
                <a:ea typeface="メイリオ" pitchFamily="50" charset="-128"/>
                <a:cs typeface="メイリオ" pitchFamily="50" charset="-128"/>
              </a:rPr>
              <a:t>の理由は？</a:t>
            </a:r>
          </a:p>
        </p:txBody>
      </p:sp>
      <p:sp>
        <p:nvSpPr>
          <p:cNvPr id="13" name="円形吹き出し 12">
            <a:extLst>
              <a:ext uri="{FF2B5EF4-FFF2-40B4-BE49-F238E27FC236}">
                <a16:creationId xmlns="" xmlns:a16="http://schemas.microsoft.com/office/drawing/2014/main" id="{720D480B-AD3E-734D-9FD3-5430EF18C8A4}"/>
              </a:ext>
            </a:extLst>
          </p:cNvPr>
          <p:cNvSpPr/>
          <p:nvPr/>
        </p:nvSpPr>
        <p:spPr>
          <a:xfrm>
            <a:off x="2699792" y="4439798"/>
            <a:ext cx="1584176" cy="1077434"/>
          </a:xfrm>
          <a:prstGeom prst="wedgeEllipseCallout">
            <a:avLst>
              <a:gd name="adj1" fmla="val 28808"/>
              <a:gd name="adj2" fmla="val -81185"/>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rgbClr val="0EB299"/>
                </a:solidFill>
                <a:latin typeface="メイリオ" pitchFamily="50" charset="-128"/>
                <a:ea typeface="メイリオ" pitchFamily="50" charset="-128"/>
                <a:cs typeface="メイリオ" pitchFamily="50" charset="-128"/>
              </a:rPr>
              <a:t>矢印っているの？</a:t>
            </a:r>
          </a:p>
        </p:txBody>
      </p:sp>
      <p:sp>
        <p:nvSpPr>
          <p:cNvPr id="14" name="円形吹き出し 13">
            <a:extLst>
              <a:ext uri="{FF2B5EF4-FFF2-40B4-BE49-F238E27FC236}">
                <a16:creationId xmlns="" xmlns:a16="http://schemas.microsoft.com/office/drawing/2014/main" id="{4D4B65F4-1E31-2844-9BBE-94E978E2287F}"/>
              </a:ext>
            </a:extLst>
          </p:cNvPr>
          <p:cNvSpPr/>
          <p:nvPr/>
        </p:nvSpPr>
        <p:spPr>
          <a:xfrm>
            <a:off x="971600" y="4509120"/>
            <a:ext cx="1947957" cy="1077434"/>
          </a:xfrm>
          <a:prstGeom prst="wedgeEllipseCallout">
            <a:avLst>
              <a:gd name="adj1" fmla="val 78089"/>
              <a:gd name="adj2" fmla="val -99516"/>
            </a:avLst>
          </a:prstGeom>
          <a:solidFill>
            <a:srgbClr val="0EB299"/>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chemeClr val="bg1"/>
                </a:solidFill>
                <a:latin typeface="メイリオ" pitchFamily="50" charset="-128"/>
                <a:ea typeface="メイリオ" pitchFamily="50" charset="-128"/>
                <a:cs typeface="メイリオ" pitchFamily="50" charset="-128"/>
              </a:rPr>
              <a:t>いつできたの？</a:t>
            </a:r>
          </a:p>
        </p:txBody>
      </p:sp>
      <p:sp>
        <p:nvSpPr>
          <p:cNvPr id="15" name="円形吹き出し 14">
            <a:extLst>
              <a:ext uri="{FF2B5EF4-FFF2-40B4-BE49-F238E27FC236}">
                <a16:creationId xmlns="" xmlns:a16="http://schemas.microsoft.com/office/drawing/2014/main" id="{25D2609C-1AED-E845-B1B8-8503FC231C97}"/>
              </a:ext>
            </a:extLst>
          </p:cNvPr>
          <p:cNvSpPr/>
          <p:nvPr/>
        </p:nvSpPr>
        <p:spPr>
          <a:xfrm>
            <a:off x="442912" y="2276872"/>
            <a:ext cx="2184872" cy="1365466"/>
          </a:xfrm>
          <a:prstGeom prst="wedgeEllipseCallout">
            <a:avLst>
              <a:gd name="adj1" fmla="val 72942"/>
              <a:gd name="adj2" fmla="val 15347"/>
            </a:avLst>
          </a:prstGeom>
          <a:solidFill>
            <a:srgbClr val="0EB299"/>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chemeClr val="bg1"/>
                </a:solidFill>
                <a:latin typeface="メイリオ" pitchFamily="50" charset="-128"/>
                <a:ea typeface="メイリオ" pitchFamily="50" charset="-128"/>
                <a:cs typeface="メイリオ" pitchFamily="50" charset="-128"/>
              </a:rPr>
              <a:t>緑色なのに何で青って呼ぶの？</a:t>
            </a:r>
          </a:p>
        </p:txBody>
      </p:sp>
      <p:sp>
        <p:nvSpPr>
          <p:cNvPr id="16" name="円形吹き出し 15">
            <a:extLst>
              <a:ext uri="{FF2B5EF4-FFF2-40B4-BE49-F238E27FC236}">
                <a16:creationId xmlns="" xmlns:a16="http://schemas.microsoft.com/office/drawing/2014/main" id="{E0E6D40F-D618-9A45-AE08-E22E40FA50E4}"/>
              </a:ext>
            </a:extLst>
          </p:cNvPr>
          <p:cNvSpPr/>
          <p:nvPr/>
        </p:nvSpPr>
        <p:spPr>
          <a:xfrm>
            <a:off x="611560" y="3429000"/>
            <a:ext cx="2265906" cy="1224136"/>
          </a:xfrm>
          <a:prstGeom prst="wedgeEllipseCallout">
            <a:avLst>
              <a:gd name="adj1" fmla="val 57529"/>
              <a:gd name="adj2" fmla="val -41495"/>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rgbClr val="0EB299"/>
                </a:solidFill>
                <a:latin typeface="メイリオ" pitchFamily="50" charset="-128"/>
                <a:ea typeface="メイリオ" pitchFamily="50" charset="-128"/>
                <a:cs typeface="メイリオ" pitchFamily="50" charset="-128"/>
              </a:rPr>
              <a:t>たまに音楽流れてない？</a:t>
            </a:r>
          </a:p>
        </p:txBody>
      </p:sp>
      <p:sp>
        <p:nvSpPr>
          <p:cNvPr id="17" name="円形吹き出し 16">
            <a:extLst>
              <a:ext uri="{FF2B5EF4-FFF2-40B4-BE49-F238E27FC236}">
                <a16:creationId xmlns="" xmlns:a16="http://schemas.microsoft.com/office/drawing/2014/main" id="{8037DEA7-03C7-9B4F-921F-D90E92F17B34}"/>
              </a:ext>
            </a:extLst>
          </p:cNvPr>
          <p:cNvSpPr/>
          <p:nvPr/>
        </p:nvSpPr>
        <p:spPr>
          <a:xfrm>
            <a:off x="2123728" y="1196752"/>
            <a:ext cx="1728192" cy="1077434"/>
          </a:xfrm>
          <a:prstGeom prst="wedgeEllipseCallout">
            <a:avLst>
              <a:gd name="adj1" fmla="val 46658"/>
              <a:gd name="adj2" fmla="val 83179"/>
            </a:avLst>
          </a:prstGeom>
          <a:solidFill>
            <a:srgbClr val="0EB299"/>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chemeClr val="bg1"/>
                </a:solidFill>
                <a:latin typeface="メイリオ" pitchFamily="50" charset="-128"/>
                <a:ea typeface="メイリオ" pitchFamily="50" charset="-128"/>
                <a:cs typeface="メイリオ" pitchFamily="50" charset="-128"/>
              </a:rPr>
              <a:t>青が左の理由は？</a:t>
            </a:r>
          </a:p>
        </p:txBody>
      </p:sp>
      <p:sp>
        <p:nvSpPr>
          <p:cNvPr id="18" name="円形吹き出し 17">
            <a:extLst>
              <a:ext uri="{FF2B5EF4-FFF2-40B4-BE49-F238E27FC236}">
                <a16:creationId xmlns="" xmlns:a16="http://schemas.microsoft.com/office/drawing/2014/main" id="{36DCC1A6-DA7E-4146-9941-74459A6F3F12}"/>
              </a:ext>
            </a:extLst>
          </p:cNvPr>
          <p:cNvSpPr/>
          <p:nvPr/>
        </p:nvSpPr>
        <p:spPr>
          <a:xfrm>
            <a:off x="6516216" y="2276872"/>
            <a:ext cx="2304256" cy="1656183"/>
          </a:xfrm>
          <a:prstGeom prst="wedgeEllipseCallout">
            <a:avLst>
              <a:gd name="adj1" fmla="val -70346"/>
              <a:gd name="adj2" fmla="val 9164"/>
            </a:avLst>
          </a:prstGeom>
          <a:solidFill>
            <a:srgbClr val="0EB299"/>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chemeClr val="bg1"/>
                </a:solidFill>
                <a:latin typeface="メイリオ" pitchFamily="50" charset="-128"/>
                <a:ea typeface="メイリオ" pitchFamily="50" charset="-128"/>
                <a:cs typeface="メイリオ" pitchFamily="50" charset="-128"/>
              </a:rPr>
              <a:t>設置場所のルールは決まっているの？</a:t>
            </a:r>
          </a:p>
        </p:txBody>
      </p:sp>
      <p:sp>
        <p:nvSpPr>
          <p:cNvPr id="19" name="円形吹き出し 18">
            <a:extLst>
              <a:ext uri="{FF2B5EF4-FFF2-40B4-BE49-F238E27FC236}">
                <a16:creationId xmlns="" xmlns:a16="http://schemas.microsoft.com/office/drawing/2014/main" id="{0896AAF6-76DF-5441-8D32-0696018C6FDF}"/>
              </a:ext>
            </a:extLst>
          </p:cNvPr>
          <p:cNvSpPr/>
          <p:nvPr/>
        </p:nvSpPr>
        <p:spPr>
          <a:xfrm>
            <a:off x="7164288" y="3717032"/>
            <a:ext cx="1584176" cy="1224136"/>
          </a:xfrm>
          <a:prstGeom prst="wedgeEllipseCallout">
            <a:avLst>
              <a:gd name="adj1" fmla="val -120798"/>
              <a:gd name="adj2" fmla="val -57200"/>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b="1" dirty="0">
                <a:solidFill>
                  <a:srgbClr val="0EB299"/>
                </a:solidFill>
                <a:latin typeface="メイリオ" pitchFamily="50" charset="-128"/>
                <a:ea typeface="メイリオ" pitchFamily="50" charset="-128"/>
                <a:cs typeface="メイリオ" pitchFamily="50" charset="-128"/>
              </a:rPr>
              <a:t>世界共通なの？</a:t>
            </a:r>
          </a:p>
        </p:txBody>
      </p:sp>
      <p:pic>
        <p:nvPicPr>
          <p:cNvPr id="20" name="Picture 4" descr="ä¿¡å·æ©ã®ã¤ã©ã¹ãï¼å¨ç¹ç¯ï¼">
            <a:extLst>
              <a:ext uri="{FF2B5EF4-FFF2-40B4-BE49-F238E27FC236}">
                <a16:creationId xmlns="" xmlns:a16="http://schemas.microsoft.com/office/drawing/2014/main" id="{597025D0-3112-5047-AD0C-151E170F2D77}"/>
              </a:ext>
            </a:extLst>
          </p:cNvPr>
          <p:cNvPicPr>
            <a:picLocks noChangeAspect="1" noChangeArrowheads="1"/>
          </p:cNvPicPr>
          <p:nvPr/>
        </p:nvPicPr>
        <p:blipFill>
          <a:blip r:embed="rId3" cstate="print"/>
          <a:srcRect/>
          <a:stretch>
            <a:fillRect/>
          </a:stretch>
        </p:blipFill>
        <p:spPr bwMode="auto">
          <a:xfrm>
            <a:off x="3203848" y="2780928"/>
            <a:ext cx="2667148" cy="1022407"/>
          </a:xfrm>
          <a:prstGeom prst="rect">
            <a:avLst/>
          </a:prstGeom>
          <a:noFill/>
        </p:spPr>
      </p:pic>
      <p:sp>
        <p:nvSpPr>
          <p:cNvPr id="21" name="タイトル 3">
            <a:extLst>
              <a:ext uri="{FF2B5EF4-FFF2-40B4-BE49-F238E27FC236}">
                <a16:creationId xmlns="" xmlns:a16="http://schemas.microsoft.com/office/drawing/2014/main" id="{57E6B44E-7BD0-8647-B6F6-86031659467F}"/>
              </a:ext>
            </a:extLst>
          </p:cNvPr>
          <p:cNvSpPr txBox="1">
            <a:spLocks/>
          </p:cNvSpPr>
          <p:nvPr/>
        </p:nvSpPr>
        <p:spPr>
          <a:xfrm>
            <a:off x="442912" y="5661248"/>
            <a:ext cx="8280000" cy="360000"/>
          </a:xfrm>
          <a:prstGeom prst="rect">
            <a:avLst/>
          </a:prstGeom>
          <a:solidFill>
            <a:srgbClr val="FF0000"/>
          </a:solidFill>
          <a:ln>
            <a:noFill/>
          </a:ln>
          <a:effectLst/>
        </p:spPr>
        <p:txBody>
          <a:bodyPr vert="horz" lIns="0" tIns="0" rIns="0" bIns="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rPr>
              <a:t>出た疑問を更に深堀してみよう</a:t>
            </a:r>
          </a:p>
        </p:txBody>
      </p:sp>
    </p:spTree>
    <p:extLst>
      <p:ext uri="{BB962C8B-B14F-4D97-AF65-F5344CB8AC3E}">
        <p14:creationId xmlns="" xmlns:p14="http://schemas.microsoft.com/office/powerpoint/2010/main" val="780989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8E76FB9-C588-084C-9EF1-278B5C105E42}"/>
              </a:ext>
            </a:extLst>
          </p:cNvPr>
          <p:cNvSpPr>
            <a:spLocks noGrp="1"/>
          </p:cNvSpPr>
          <p:nvPr>
            <p:ph type="title"/>
          </p:nvPr>
        </p:nvSpPr>
        <p:spPr/>
        <p:txBody>
          <a:bodyPr/>
          <a:lstStyle/>
          <a:p>
            <a:r>
              <a:rPr lang="ja-JP" altLang="en-US" sz="3600">
                <a:latin typeface="メイリオ" pitchFamily="50" charset="-128"/>
                <a:ea typeface="メイリオ" pitchFamily="50" charset="-128"/>
                <a:cs typeface="メイリオ" pitchFamily="50" charset="-128"/>
              </a:rPr>
              <a:t>例えば</a:t>
            </a:r>
            <a:endParaRPr kumimoji="1" lang="ja-JP" altLang="en-US"/>
          </a:p>
        </p:txBody>
      </p:sp>
      <p:sp>
        <p:nvSpPr>
          <p:cNvPr id="4" name="テキスト プレースホルダー 3">
            <a:extLst>
              <a:ext uri="{FF2B5EF4-FFF2-40B4-BE49-F238E27FC236}">
                <a16:creationId xmlns="" xmlns:a16="http://schemas.microsoft.com/office/drawing/2014/main" id="{F062C4BC-07E1-0548-BB3F-1FA924DA8EB9}"/>
              </a:ext>
            </a:extLst>
          </p:cNvPr>
          <p:cNvSpPr>
            <a:spLocks noGrp="1"/>
          </p:cNvSpPr>
          <p:nvPr>
            <p:ph type="body" sz="quarter" idx="10"/>
          </p:nvPr>
        </p:nvSpPr>
        <p:spPr/>
        <p:txBody>
          <a:bodyPr/>
          <a:lstStyle/>
          <a:p>
            <a:r>
              <a:rPr kumimoji="1" lang="en-US" altLang="ja-JP" dirty="0" smtClean="0"/>
              <a:t>2-11</a:t>
            </a:r>
            <a:endParaRPr kumimoji="1" lang="ja-JP" altLang="en-US" dirty="0"/>
          </a:p>
        </p:txBody>
      </p:sp>
      <p:sp>
        <p:nvSpPr>
          <p:cNvPr id="5" name="テキスト プレースホルダー 4">
            <a:extLst>
              <a:ext uri="{FF2B5EF4-FFF2-40B4-BE49-F238E27FC236}">
                <a16:creationId xmlns="" xmlns:a16="http://schemas.microsoft.com/office/drawing/2014/main" id="{A0305467-D3DA-ED47-BFBB-ACEC4C14313F}"/>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pic>
        <p:nvPicPr>
          <p:cNvPr id="6" name="Picture 4" descr="ä¿¡å·æ©ã®ã¤ã©ã¹ãï¼å¨ç¹ç¯ï¼">
            <a:extLst>
              <a:ext uri="{FF2B5EF4-FFF2-40B4-BE49-F238E27FC236}">
                <a16:creationId xmlns="" xmlns:a16="http://schemas.microsoft.com/office/drawing/2014/main" id="{33A3214F-90E8-8C4F-8982-B5F32910F1AB}"/>
              </a:ext>
            </a:extLst>
          </p:cNvPr>
          <p:cNvPicPr>
            <a:picLocks noChangeAspect="1" noChangeArrowheads="1"/>
          </p:cNvPicPr>
          <p:nvPr/>
        </p:nvPicPr>
        <p:blipFill>
          <a:blip r:embed="rId3" cstate="print"/>
          <a:srcRect/>
          <a:stretch>
            <a:fillRect/>
          </a:stretch>
        </p:blipFill>
        <p:spPr bwMode="auto">
          <a:xfrm>
            <a:off x="3575298" y="2852936"/>
            <a:ext cx="1993404" cy="764138"/>
          </a:xfrm>
          <a:prstGeom prst="rect">
            <a:avLst/>
          </a:prstGeom>
          <a:noFill/>
        </p:spPr>
      </p:pic>
      <p:sp>
        <p:nvSpPr>
          <p:cNvPr id="10" name="正方形/長方形 9">
            <a:extLst>
              <a:ext uri="{FF2B5EF4-FFF2-40B4-BE49-F238E27FC236}">
                <a16:creationId xmlns="" xmlns:a16="http://schemas.microsoft.com/office/drawing/2014/main" id="{D4B95A91-895B-E64E-9366-DC664EA371D7}"/>
              </a:ext>
            </a:extLst>
          </p:cNvPr>
          <p:cNvSpPr/>
          <p:nvPr/>
        </p:nvSpPr>
        <p:spPr>
          <a:xfrm>
            <a:off x="2339752" y="5157192"/>
            <a:ext cx="2880320" cy="936104"/>
          </a:xfrm>
          <a:prstGeom prst="rect">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itchFamily="50" charset="-128"/>
                <a:ea typeface="メイリオ" pitchFamily="50" charset="-128"/>
                <a:cs typeface="メイリオ" pitchFamily="50" charset="-128"/>
              </a:rPr>
              <a:t>縦型が多い地域はどこ？</a:t>
            </a:r>
            <a:endParaRPr kumimoji="1" lang="en-US" altLang="ja-JP" b="1" dirty="0">
              <a:latin typeface="メイリオ" pitchFamily="50" charset="-128"/>
              <a:ea typeface="メイリオ" pitchFamily="50" charset="-128"/>
              <a:cs typeface="メイリオ" pitchFamily="50" charset="-128"/>
            </a:endParaRPr>
          </a:p>
          <a:p>
            <a:pPr algn="ctr"/>
            <a:r>
              <a:rPr lang="ja-JP" altLang="en-US" b="1" dirty="0">
                <a:latin typeface="メイリオ" pitchFamily="50" charset="-128"/>
                <a:ea typeface="メイリオ" pitchFamily="50" charset="-128"/>
                <a:cs typeface="メイリオ" pitchFamily="50" charset="-128"/>
              </a:rPr>
              <a:t>（地理）</a:t>
            </a:r>
            <a:endParaRPr kumimoji="1" lang="ja-JP" altLang="en-US" b="1" dirty="0">
              <a:latin typeface="メイリオ" pitchFamily="50" charset="-128"/>
              <a:ea typeface="メイリオ" pitchFamily="50" charset="-128"/>
              <a:cs typeface="メイリオ" pitchFamily="50" charset="-128"/>
            </a:endParaRPr>
          </a:p>
        </p:txBody>
      </p:sp>
      <p:sp>
        <p:nvSpPr>
          <p:cNvPr id="11" name="正方形/長方形 10">
            <a:extLst>
              <a:ext uri="{FF2B5EF4-FFF2-40B4-BE49-F238E27FC236}">
                <a16:creationId xmlns="" xmlns:a16="http://schemas.microsoft.com/office/drawing/2014/main" id="{68BB7486-75CA-724B-B1EF-024DE3B31EF2}"/>
              </a:ext>
            </a:extLst>
          </p:cNvPr>
          <p:cNvSpPr/>
          <p:nvPr/>
        </p:nvSpPr>
        <p:spPr>
          <a:xfrm>
            <a:off x="5316664" y="5157192"/>
            <a:ext cx="3384000" cy="432048"/>
          </a:xfrm>
          <a:prstGeom prst="rect">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itchFamily="50" charset="-128"/>
                <a:ea typeface="メイリオ" pitchFamily="50" charset="-128"/>
                <a:cs typeface="メイリオ" pitchFamily="50" charset="-128"/>
              </a:rPr>
              <a:t>いつからできただろう？</a:t>
            </a:r>
            <a:r>
              <a:rPr kumimoji="1" lang="en-US" altLang="ja-JP" b="1" dirty="0">
                <a:latin typeface="メイリオ" pitchFamily="50" charset="-128"/>
                <a:ea typeface="メイリオ" pitchFamily="50" charset="-128"/>
                <a:cs typeface="メイリオ" pitchFamily="50" charset="-128"/>
              </a:rPr>
              <a:t>(</a:t>
            </a:r>
            <a:r>
              <a:rPr kumimoji="1" lang="ja-JP" altLang="en-US" b="1" dirty="0">
                <a:latin typeface="メイリオ" pitchFamily="50" charset="-128"/>
                <a:ea typeface="メイリオ" pitchFamily="50" charset="-128"/>
                <a:cs typeface="メイリオ" pitchFamily="50" charset="-128"/>
              </a:rPr>
              <a:t>歴史</a:t>
            </a:r>
            <a:r>
              <a:rPr kumimoji="1" lang="en-US" altLang="ja-JP" b="1" dirty="0">
                <a:latin typeface="メイリオ" pitchFamily="50" charset="-128"/>
                <a:ea typeface="メイリオ" pitchFamily="50" charset="-128"/>
                <a:cs typeface="メイリオ" pitchFamily="50" charset="-128"/>
              </a:rPr>
              <a:t>)</a:t>
            </a:r>
            <a:endParaRPr kumimoji="1" lang="ja-JP" altLang="en-US" b="1" dirty="0">
              <a:latin typeface="メイリオ" pitchFamily="50" charset="-128"/>
              <a:ea typeface="メイリオ" pitchFamily="50" charset="-128"/>
              <a:cs typeface="メイリオ" pitchFamily="50" charset="-128"/>
            </a:endParaRPr>
          </a:p>
        </p:txBody>
      </p:sp>
      <p:sp>
        <p:nvSpPr>
          <p:cNvPr id="12" name="正方形/長方形 11">
            <a:extLst>
              <a:ext uri="{FF2B5EF4-FFF2-40B4-BE49-F238E27FC236}">
                <a16:creationId xmlns="" xmlns:a16="http://schemas.microsoft.com/office/drawing/2014/main" id="{33319CC9-6D5F-CB42-99DD-03C5D74B2A4A}"/>
              </a:ext>
            </a:extLst>
          </p:cNvPr>
          <p:cNvSpPr/>
          <p:nvPr/>
        </p:nvSpPr>
        <p:spPr>
          <a:xfrm>
            <a:off x="5316664" y="5661248"/>
            <a:ext cx="3384000" cy="432048"/>
          </a:xfrm>
          <a:prstGeom prst="rect">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itchFamily="50" charset="-128"/>
                <a:ea typeface="メイリオ" pitchFamily="50" charset="-128"/>
                <a:cs typeface="メイリオ" pitchFamily="50" charset="-128"/>
              </a:rPr>
              <a:t>価格は違うのか？（経済）</a:t>
            </a:r>
          </a:p>
        </p:txBody>
      </p:sp>
      <p:sp>
        <p:nvSpPr>
          <p:cNvPr id="17" name="タイトル 3">
            <a:extLst>
              <a:ext uri="{FF2B5EF4-FFF2-40B4-BE49-F238E27FC236}">
                <a16:creationId xmlns="" xmlns:a16="http://schemas.microsoft.com/office/drawing/2014/main" id="{F5ADF5FE-6071-734D-93A9-ED6091992714}"/>
              </a:ext>
            </a:extLst>
          </p:cNvPr>
          <p:cNvSpPr txBox="1">
            <a:spLocks/>
          </p:cNvSpPr>
          <p:nvPr/>
        </p:nvSpPr>
        <p:spPr>
          <a:xfrm>
            <a:off x="442913" y="4941168"/>
            <a:ext cx="1824832" cy="1368152"/>
          </a:xfrm>
          <a:prstGeom prst="rect">
            <a:avLst/>
          </a:prstGeom>
          <a:noFill/>
          <a:effectLst>
            <a:softEdge rad="127000"/>
          </a:effectLst>
        </p:spPr>
        <p:txBody>
          <a:bodyPr vert="horz" lIns="91440" tIns="45720" rIns="91440" bIns="45720" rtlCol="0" anchor="ctr"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先ほどのグループで上げた疑問をさらに深堀しよう</a:t>
            </a:r>
            <a:endParaRPr kumimoji="1" lang="en-US" altLang="ja-JP" sz="16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600" b="1" dirty="0">
                <a:latin typeface="メイリオ" pitchFamily="50" charset="-128"/>
                <a:ea typeface="メイリオ" pitchFamily="50" charset="-128"/>
                <a:cs typeface="メイリオ" pitchFamily="50" charset="-128"/>
              </a:rPr>
              <a:t>7</a:t>
            </a:r>
            <a:r>
              <a:rPr kumimoji="1" lang="ja-JP" altLang="en-US" sz="1600" b="1"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分</a:t>
            </a:r>
            <a:endParaRPr kumimoji="1" lang="ja-JP" altLang="en-US" sz="16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p:txBody>
      </p:sp>
      <p:sp>
        <p:nvSpPr>
          <p:cNvPr id="18" name="正方形/長方形 17">
            <a:extLst>
              <a:ext uri="{FF2B5EF4-FFF2-40B4-BE49-F238E27FC236}">
                <a16:creationId xmlns="" xmlns:a16="http://schemas.microsoft.com/office/drawing/2014/main" id="{388E66E2-963D-854B-B744-FAE68BC153D0}"/>
              </a:ext>
            </a:extLst>
          </p:cNvPr>
          <p:cNvSpPr/>
          <p:nvPr/>
        </p:nvSpPr>
        <p:spPr>
          <a:xfrm>
            <a:off x="5811460" y="2708920"/>
            <a:ext cx="2760936" cy="720000"/>
          </a:xfrm>
          <a:prstGeom prst="rect">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itchFamily="50" charset="-128"/>
                <a:ea typeface="メイリオ" pitchFamily="50" charset="-128"/>
                <a:cs typeface="メイリオ" pitchFamily="50" charset="-128"/>
              </a:rPr>
              <a:t>最初から違ったのか？（歴史）</a:t>
            </a:r>
          </a:p>
        </p:txBody>
      </p:sp>
      <p:sp>
        <p:nvSpPr>
          <p:cNvPr id="19" name="正方形/長方形 18">
            <a:extLst>
              <a:ext uri="{FF2B5EF4-FFF2-40B4-BE49-F238E27FC236}">
                <a16:creationId xmlns="" xmlns:a16="http://schemas.microsoft.com/office/drawing/2014/main" id="{CD6652FC-DB5D-7E44-9E6E-3DBD26EC77FC}"/>
              </a:ext>
            </a:extLst>
          </p:cNvPr>
          <p:cNvSpPr/>
          <p:nvPr/>
        </p:nvSpPr>
        <p:spPr>
          <a:xfrm>
            <a:off x="5811460" y="3501008"/>
            <a:ext cx="2760936" cy="720000"/>
          </a:xfrm>
          <a:prstGeom prst="rect">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itchFamily="50" charset="-128"/>
                <a:ea typeface="メイリオ" pitchFamily="50" charset="-128"/>
                <a:cs typeface="メイリオ" pitchFamily="50" charset="-128"/>
              </a:rPr>
              <a:t>人間と自動車の違いは？</a:t>
            </a:r>
            <a:endParaRPr kumimoji="1" lang="en-US" altLang="ja-JP" b="1" dirty="0">
              <a:latin typeface="メイリオ" pitchFamily="50" charset="-128"/>
              <a:ea typeface="メイリオ" pitchFamily="50" charset="-128"/>
              <a:cs typeface="メイリオ" pitchFamily="50" charset="-128"/>
            </a:endParaRPr>
          </a:p>
          <a:p>
            <a:pPr algn="ctr"/>
            <a:r>
              <a:rPr lang="ja-JP" altLang="en-US" b="1" dirty="0">
                <a:latin typeface="メイリオ" pitchFamily="50" charset="-128"/>
                <a:ea typeface="メイリオ" pitchFamily="50" charset="-128"/>
                <a:cs typeface="メイリオ" pitchFamily="50" charset="-128"/>
              </a:rPr>
              <a:t>（工学）</a:t>
            </a:r>
            <a:endParaRPr kumimoji="1" lang="en-US" altLang="ja-JP" b="1" dirty="0">
              <a:latin typeface="メイリオ" pitchFamily="50" charset="-128"/>
              <a:ea typeface="メイリオ" pitchFamily="50" charset="-128"/>
              <a:cs typeface="メイリオ" pitchFamily="50" charset="-128"/>
            </a:endParaRPr>
          </a:p>
        </p:txBody>
      </p:sp>
      <p:sp>
        <p:nvSpPr>
          <p:cNvPr id="20" name="正方形/長方形 19">
            <a:extLst>
              <a:ext uri="{FF2B5EF4-FFF2-40B4-BE49-F238E27FC236}">
                <a16:creationId xmlns="" xmlns:a16="http://schemas.microsoft.com/office/drawing/2014/main" id="{340FDC2E-37FF-5E4F-9E40-A9551AA69E04}"/>
              </a:ext>
            </a:extLst>
          </p:cNvPr>
          <p:cNvSpPr/>
          <p:nvPr/>
        </p:nvSpPr>
        <p:spPr>
          <a:xfrm>
            <a:off x="887404" y="2708920"/>
            <a:ext cx="2304000" cy="720000"/>
          </a:xfrm>
          <a:prstGeom prst="rect">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itchFamily="50" charset="-128"/>
                <a:ea typeface="メイリオ" pitchFamily="50" charset="-128"/>
                <a:cs typeface="メイリオ" pitchFamily="50" charset="-128"/>
              </a:rPr>
              <a:t>海外は何て呼ぶの？</a:t>
            </a:r>
            <a:endParaRPr kumimoji="1" lang="en-US" altLang="ja-JP" b="1" dirty="0">
              <a:latin typeface="メイリオ" pitchFamily="50" charset="-128"/>
              <a:ea typeface="メイリオ" pitchFamily="50" charset="-128"/>
              <a:cs typeface="メイリオ" pitchFamily="50" charset="-128"/>
            </a:endParaRPr>
          </a:p>
          <a:p>
            <a:pPr algn="ctr"/>
            <a:r>
              <a:rPr lang="ja-JP" altLang="en-US" b="1" dirty="0">
                <a:latin typeface="メイリオ" pitchFamily="50" charset="-128"/>
                <a:ea typeface="メイリオ" pitchFamily="50" charset="-128"/>
                <a:cs typeface="メイリオ" pitchFamily="50" charset="-128"/>
              </a:rPr>
              <a:t>（国際社会、語学）</a:t>
            </a:r>
            <a:endParaRPr kumimoji="1" lang="ja-JP" altLang="en-US" b="1" dirty="0">
              <a:latin typeface="メイリオ" pitchFamily="50" charset="-128"/>
              <a:ea typeface="メイリオ" pitchFamily="50" charset="-128"/>
              <a:cs typeface="メイリオ" pitchFamily="50" charset="-128"/>
            </a:endParaRPr>
          </a:p>
        </p:txBody>
      </p:sp>
      <p:sp>
        <p:nvSpPr>
          <p:cNvPr id="21" name="正方形/長方形 20">
            <a:extLst>
              <a:ext uri="{FF2B5EF4-FFF2-40B4-BE49-F238E27FC236}">
                <a16:creationId xmlns="" xmlns:a16="http://schemas.microsoft.com/office/drawing/2014/main" id="{8B51A7FB-51A2-384B-B6DC-80F306247FBC}"/>
              </a:ext>
            </a:extLst>
          </p:cNvPr>
          <p:cNvSpPr/>
          <p:nvPr/>
        </p:nvSpPr>
        <p:spPr>
          <a:xfrm>
            <a:off x="887404" y="3501008"/>
            <a:ext cx="2304000" cy="720000"/>
          </a:xfrm>
          <a:prstGeom prst="rect">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itchFamily="50" charset="-128"/>
                <a:ea typeface="メイリオ" pitchFamily="50" charset="-128"/>
                <a:cs typeface="メイリオ" pitchFamily="50" charset="-128"/>
              </a:rPr>
              <a:t>日本人の色彩感覚</a:t>
            </a:r>
            <a:endParaRPr lang="en-US" altLang="ja-JP" b="1" dirty="0">
              <a:latin typeface="メイリオ" pitchFamily="50" charset="-128"/>
              <a:ea typeface="メイリオ" pitchFamily="50" charset="-128"/>
              <a:cs typeface="メイリオ" pitchFamily="50" charset="-128"/>
            </a:endParaRPr>
          </a:p>
          <a:p>
            <a:pPr algn="ctr"/>
            <a:r>
              <a:rPr kumimoji="1" lang="ja-JP" altLang="en-US" b="1" dirty="0">
                <a:latin typeface="メイリオ" pitchFamily="50" charset="-128"/>
                <a:ea typeface="メイリオ" pitchFamily="50" charset="-128"/>
                <a:cs typeface="メイリオ" pitchFamily="50" charset="-128"/>
              </a:rPr>
              <a:t>（芸術）</a:t>
            </a:r>
          </a:p>
        </p:txBody>
      </p:sp>
      <p:sp>
        <p:nvSpPr>
          <p:cNvPr id="8" name="円形吹き出し 7">
            <a:extLst>
              <a:ext uri="{FF2B5EF4-FFF2-40B4-BE49-F238E27FC236}">
                <a16:creationId xmlns="" xmlns:a16="http://schemas.microsoft.com/office/drawing/2014/main" id="{567D4882-CAEE-5340-9074-C969D91DAFA7}"/>
              </a:ext>
            </a:extLst>
          </p:cNvPr>
          <p:cNvSpPr/>
          <p:nvPr/>
        </p:nvSpPr>
        <p:spPr>
          <a:xfrm>
            <a:off x="2537928" y="4005064"/>
            <a:ext cx="4068144" cy="1008112"/>
          </a:xfrm>
          <a:prstGeom prst="wedgeEllipseCallout">
            <a:avLst>
              <a:gd name="adj1" fmla="val -746"/>
              <a:gd name="adj2" fmla="val -84316"/>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sz="2000" b="1" dirty="0">
                <a:latin typeface="メイリオ" pitchFamily="50" charset="-128"/>
                <a:ea typeface="メイリオ" pitchFamily="50" charset="-128"/>
                <a:cs typeface="メイリオ" pitchFamily="50" charset="-128"/>
              </a:rPr>
              <a:t>横型と縦型に分かれているのは</a:t>
            </a:r>
            <a:r>
              <a:rPr lang="ja-JP" altLang="en-US" sz="2000" b="1" dirty="0">
                <a:solidFill>
                  <a:srgbClr val="FF0000"/>
                </a:solidFill>
                <a:latin typeface="メイリオ" pitchFamily="50" charset="-128"/>
                <a:ea typeface="メイリオ" pitchFamily="50" charset="-128"/>
                <a:cs typeface="メイリオ" pitchFamily="50" charset="-128"/>
              </a:rPr>
              <a:t>なぜ</a:t>
            </a:r>
            <a:r>
              <a:rPr lang="ja-JP" altLang="en-US" sz="2000" b="1" dirty="0">
                <a:latin typeface="メイリオ" pitchFamily="50" charset="-128"/>
                <a:ea typeface="メイリオ" pitchFamily="50" charset="-128"/>
                <a:cs typeface="メイリオ" pitchFamily="50" charset="-128"/>
              </a:rPr>
              <a:t>？</a:t>
            </a:r>
          </a:p>
        </p:txBody>
      </p:sp>
      <p:sp>
        <p:nvSpPr>
          <p:cNvPr id="9" name="円形吹き出し 8">
            <a:extLst>
              <a:ext uri="{FF2B5EF4-FFF2-40B4-BE49-F238E27FC236}">
                <a16:creationId xmlns="" xmlns:a16="http://schemas.microsoft.com/office/drawing/2014/main" id="{6336C2A3-76BD-3145-BE1C-F3FF41DE19F6}"/>
              </a:ext>
            </a:extLst>
          </p:cNvPr>
          <p:cNvSpPr/>
          <p:nvPr/>
        </p:nvSpPr>
        <p:spPr>
          <a:xfrm>
            <a:off x="442912" y="1412776"/>
            <a:ext cx="3192984" cy="1152128"/>
          </a:xfrm>
          <a:prstGeom prst="wedgeEllipseCallout">
            <a:avLst>
              <a:gd name="adj1" fmla="val 45664"/>
              <a:gd name="adj2" fmla="val 66498"/>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sz="2000" b="1" dirty="0">
                <a:latin typeface="メイリオ" pitchFamily="50" charset="-128"/>
                <a:ea typeface="メイリオ" pitchFamily="50" charset="-128"/>
                <a:cs typeface="メイリオ" pitchFamily="50" charset="-128"/>
              </a:rPr>
              <a:t>緑色なのに</a:t>
            </a:r>
            <a:r>
              <a:rPr lang="ja-JP" altLang="en-US" sz="2000" b="1" dirty="0">
                <a:solidFill>
                  <a:srgbClr val="FF0000"/>
                </a:solidFill>
                <a:latin typeface="メイリオ" pitchFamily="50" charset="-128"/>
                <a:ea typeface="メイリオ" pitchFamily="50" charset="-128"/>
                <a:cs typeface="メイリオ" pitchFamily="50" charset="-128"/>
              </a:rPr>
              <a:t>なぜ</a:t>
            </a:r>
            <a:r>
              <a:rPr lang="ja-JP" altLang="en-US" sz="2000" b="1" dirty="0">
                <a:latin typeface="メイリオ" pitchFamily="50" charset="-128"/>
                <a:ea typeface="メイリオ" pitchFamily="50" charset="-128"/>
                <a:cs typeface="メイリオ" pitchFamily="50" charset="-128"/>
              </a:rPr>
              <a:t>青って呼ぶの？</a:t>
            </a:r>
          </a:p>
        </p:txBody>
      </p:sp>
      <p:sp>
        <p:nvSpPr>
          <p:cNvPr id="7" name="円形吹き出し 6">
            <a:extLst>
              <a:ext uri="{FF2B5EF4-FFF2-40B4-BE49-F238E27FC236}">
                <a16:creationId xmlns="" xmlns:a16="http://schemas.microsoft.com/office/drawing/2014/main" id="{CB939882-EFD2-A64A-8B9A-798C551B1FED}"/>
              </a:ext>
            </a:extLst>
          </p:cNvPr>
          <p:cNvSpPr/>
          <p:nvPr/>
        </p:nvSpPr>
        <p:spPr>
          <a:xfrm>
            <a:off x="5679760" y="1412776"/>
            <a:ext cx="3024336" cy="1152128"/>
          </a:xfrm>
          <a:prstGeom prst="wedgeEllipseCallout">
            <a:avLst>
              <a:gd name="adj1" fmla="val -52942"/>
              <a:gd name="adj2" fmla="val 61129"/>
            </a:avLst>
          </a:prstGeom>
          <a:solidFill>
            <a:schemeClr val="bg1"/>
          </a:solidFill>
          <a:ln w="38100">
            <a:solidFill>
              <a:srgbClr val="0EB299"/>
            </a:solidFill>
          </a:ln>
        </p:spPr>
        <p:style>
          <a:lnRef idx="2">
            <a:schemeClr val="accent1"/>
          </a:lnRef>
          <a:fillRef idx="1">
            <a:schemeClr val="lt1"/>
          </a:fillRef>
          <a:effectRef idx="0">
            <a:schemeClr val="accent1"/>
          </a:effectRef>
          <a:fontRef idx="minor">
            <a:schemeClr val="dk1"/>
          </a:fontRef>
        </p:style>
        <p:txBody>
          <a:bodyPr rtlCol="0" anchor="ctr"/>
          <a:lstStyle/>
          <a:p>
            <a:pPr lvl="0" algn="ctr">
              <a:spcBef>
                <a:spcPct val="0"/>
              </a:spcBef>
              <a:defRPr/>
            </a:pPr>
            <a:r>
              <a:rPr lang="ja-JP" altLang="en-US" sz="2000" b="1" dirty="0" smtClean="0">
                <a:latin typeface="メイリオ" pitchFamily="50" charset="-128"/>
                <a:ea typeface="メイリオ" pitchFamily="50" charset="-128"/>
                <a:cs typeface="メイリオ" pitchFamily="50" charset="-128"/>
              </a:rPr>
              <a:t>車道の信号は</a:t>
            </a:r>
            <a:r>
              <a:rPr lang="en-US" altLang="ja-JP" sz="2000" b="1" dirty="0">
                <a:latin typeface="メイリオ" pitchFamily="50" charset="-128"/>
                <a:ea typeface="メイリオ" pitchFamily="50" charset="-128"/>
                <a:cs typeface="メイリオ" pitchFamily="50" charset="-128"/>
              </a:rPr>
              <a:t>3</a:t>
            </a:r>
            <a:r>
              <a:rPr lang="ja-JP" altLang="en-US" sz="2000" b="1" dirty="0">
                <a:latin typeface="メイリオ" pitchFamily="50" charset="-128"/>
                <a:ea typeface="メイリオ" pitchFamily="50" charset="-128"/>
                <a:cs typeface="メイリオ" pitchFamily="50" charset="-128"/>
              </a:rPr>
              <a:t>色</a:t>
            </a:r>
            <a:r>
              <a:rPr lang="ja-JP" altLang="en-US" sz="2000" b="1" dirty="0" smtClean="0">
                <a:latin typeface="メイリオ" pitchFamily="50" charset="-128"/>
                <a:ea typeface="メイリオ" pitchFamily="50" charset="-128"/>
                <a:cs typeface="メイリオ" pitchFamily="50" charset="-128"/>
              </a:rPr>
              <a:t>で歩道は</a:t>
            </a:r>
            <a:r>
              <a:rPr lang="en-US" altLang="ja-JP" sz="2000" b="1" dirty="0" smtClean="0">
                <a:latin typeface="メイリオ" pitchFamily="50" charset="-128"/>
                <a:ea typeface="メイリオ" pitchFamily="50" charset="-128"/>
                <a:cs typeface="メイリオ" pitchFamily="50" charset="-128"/>
              </a:rPr>
              <a:t>2</a:t>
            </a:r>
            <a:r>
              <a:rPr lang="ja-JP" altLang="en-US" sz="2000" b="1" dirty="0">
                <a:latin typeface="メイリオ" pitchFamily="50" charset="-128"/>
                <a:ea typeface="メイリオ" pitchFamily="50" charset="-128"/>
                <a:cs typeface="メイリオ" pitchFamily="50" charset="-128"/>
              </a:rPr>
              <a:t>色</a:t>
            </a:r>
            <a:r>
              <a:rPr lang="ja-JP" altLang="en-US" sz="2000" b="1" dirty="0" smtClean="0">
                <a:latin typeface="メイリオ" pitchFamily="50" charset="-128"/>
                <a:ea typeface="メイリオ" pitchFamily="50" charset="-128"/>
                <a:cs typeface="メイリオ" pitchFamily="50" charset="-128"/>
              </a:rPr>
              <a:t>の</a:t>
            </a:r>
            <a:endParaRPr lang="en-US" altLang="ja-JP" sz="2000" b="1" dirty="0" smtClean="0">
              <a:latin typeface="メイリオ" pitchFamily="50" charset="-128"/>
              <a:ea typeface="メイリオ" pitchFamily="50" charset="-128"/>
              <a:cs typeface="メイリオ" pitchFamily="50" charset="-128"/>
            </a:endParaRPr>
          </a:p>
          <a:p>
            <a:pPr lvl="0" algn="ctr">
              <a:spcBef>
                <a:spcPct val="0"/>
              </a:spcBef>
              <a:defRPr/>
            </a:pPr>
            <a:r>
              <a:rPr lang="ja-JP" altLang="en-US" sz="2000" b="1" dirty="0" smtClean="0">
                <a:solidFill>
                  <a:srgbClr val="FF0000"/>
                </a:solidFill>
                <a:latin typeface="メイリオ" pitchFamily="50" charset="-128"/>
                <a:ea typeface="メイリオ" pitchFamily="50" charset="-128"/>
                <a:cs typeface="メイリオ" pitchFamily="50" charset="-128"/>
              </a:rPr>
              <a:t>理由</a:t>
            </a:r>
            <a:r>
              <a:rPr lang="ja-JP" altLang="en-US" sz="2000" b="1" dirty="0" smtClean="0">
                <a:latin typeface="メイリオ" pitchFamily="50" charset="-128"/>
                <a:ea typeface="メイリオ" pitchFamily="50" charset="-128"/>
                <a:cs typeface="メイリオ" pitchFamily="50" charset="-128"/>
              </a:rPr>
              <a:t>は？</a:t>
            </a:r>
            <a:endParaRPr lang="ja-JP" altLang="en-US" sz="2000" b="1" dirty="0">
              <a:latin typeface="メイリオ" pitchFamily="50" charset="-128"/>
              <a:ea typeface="メイリオ" pitchFamily="50" charset="-128"/>
              <a:cs typeface="メイリオ" pitchFamily="50" charset="-128"/>
            </a:endParaRPr>
          </a:p>
        </p:txBody>
      </p:sp>
    </p:spTree>
    <p:extLst>
      <p:ext uri="{BB962C8B-B14F-4D97-AF65-F5344CB8AC3E}">
        <p14:creationId xmlns="" xmlns:p14="http://schemas.microsoft.com/office/powerpoint/2010/main" val="4177287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C44EE30-1BC7-1C4C-9C9C-A96FAEA7F8B6}"/>
              </a:ext>
            </a:extLst>
          </p:cNvPr>
          <p:cNvSpPr>
            <a:spLocks noGrp="1"/>
          </p:cNvSpPr>
          <p:nvPr>
            <p:ph type="title"/>
          </p:nvPr>
        </p:nvSpPr>
        <p:spPr/>
        <p:txBody>
          <a:bodyPr/>
          <a:lstStyle/>
          <a:p>
            <a:r>
              <a:rPr lang="ja-JP" altLang="en-US" sz="3600">
                <a:latin typeface="メイリオ" pitchFamily="50" charset="-128"/>
                <a:ea typeface="メイリオ" pitchFamily="50" charset="-128"/>
                <a:cs typeface="メイリオ" pitchFamily="50" charset="-128"/>
              </a:rPr>
              <a:t>例えば</a:t>
            </a:r>
            <a:endParaRPr kumimoji="1" lang="ja-JP" altLang="en-US"/>
          </a:p>
        </p:txBody>
      </p:sp>
      <p:sp>
        <p:nvSpPr>
          <p:cNvPr id="3" name="コンテンツ プレースホルダー 2">
            <a:extLst>
              <a:ext uri="{FF2B5EF4-FFF2-40B4-BE49-F238E27FC236}">
                <a16:creationId xmlns="" xmlns:a16="http://schemas.microsoft.com/office/drawing/2014/main" id="{7F3F7987-9C38-0C43-B8F6-4F57BF7D8457}"/>
              </a:ext>
            </a:extLst>
          </p:cNvPr>
          <p:cNvSpPr>
            <a:spLocks noGrp="1"/>
          </p:cNvSpPr>
          <p:nvPr>
            <p:ph idx="1"/>
          </p:nvPr>
        </p:nvSpPr>
        <p:spPr>
          <a:xfrm>
            <a:off x="442913" y="3789040"/>
            <a:ext cx="8243887" cy="2448248"/>
          </a:xfrm>
        </p:spPr>
        <p:txBody>
          <a:bodyPr>
            <a:normAutofit/>
          </a:bodyPr>
          <a:lstStyle/>
          <a:p>
            <a:pPr algn="ctr">
              <a:lnSpc>
                <a:spcPct val="100000"/>
              </a:lnSpc>
              <a:spcBef>
                <a:spcPts val="1000"/>
              </a:spcBef>
            </a:pPr>
            <a:r>
              <a:rPr lang="ja-JP" altLang="en-US"/>
              <a:t>あなたの街に合う、最も良い信号機って</a:t>
            </a:r>
            <a:endParaRPr lang="en-US" altLang="ja-JP" dirty="0"/>
          </a:p>
          <a:p>
            <a:pPr algn="ctr">
              <a:lnSpc>
                <a:spcPct val="100000"/>
              </a:lnSpc>
              <a:spcBef>
                <a:spcPts val="1000"/>
              </a:spcBef>
            </a:pPr>
            <a:r>
              <a:rPr lang="ja-JP" altLang="en-US"/>
              <a:t>どんな信号機だと思う？</a:t>
            </a:r>
          </a:p>
          <a:p>
            <a:pPr algn="ctr">
              <a:lnSpc>
                <a:spcPct val="100000"/>
              </a:lnSpc>
              <a:spcBef>
                <a:spcPts val="1000"/>
              </a:spcBef>
            </a:pPr>
            <a:r>
              <a:rPr lang="ja-JP" altLang="en-US"/>
              <a:t>こんな信号機じゃないかと話してまとめてみよう</a:t>
            </a:r>
          </a:p>
          <a:p>
            <a:pPr algn="ctr">
              <a:lnSpc>
                <a:spcPct val="100000"/>
              </a:lnSpc>
              <a:spcBef>
                <a:spcPts val="1000"/>
              </a:spcBef>
            </a:pPr>
            <a:r>
              <a:rPr lang="ja-JP" altLang="en-US"/>
              <a:t>グループ</a:t>
            </a:r>
            <a:r>
              <a:rPr lang="en-US" altLang="ja-JP" dirty="0"/>
              <a:t>5</a:t>
            </a:r>
            <a:r>
              <a:rPr lang="ja-JP" altLang="en-US"/>
              <a:t>分</a:t>
            </a:r>
            <a:endParaRPr kumimoji="1" lang="ja-JP" altLang="en-US"/>
          </a:p>
        </p:txBody>
      </p:sp>
      <p:sp>
        <p:nvSpPr>
          <p:cNvPr id="4" name="テキスト プレースホルダー 3">
            <a:extLst>
              <a:ext uri="{FF2B5EF4-FFF2-40B4-BE49-F238E27FC236}">
                <a16:creationId xmlns="" xmlns:a16="http://schemas.microsoft.com/office/drawing/2014/main" id="{E98693B4-52C1-824A-A09E-917C98D97F7D}"/>
              </a:ext>
            </a:extLst>
          </p:cNvPr>
          <p:cNvSpPr>
            <a:spLocks noGrp="1"/>
          </p:cNvSpPr>
          <p:nvPr>
            <p:ph type="body" sz="quarter" idx="10"/>
          </p:nvPr>
        </p:nvSpPr>
        <p:spPr/>
        <p:txBody>
          <a:bodyPr/>
          <a:lstStyle/>
          <a:p>
            <a:r>
              <a:rPr kumimoji="1" lang="en-US" altLang="ja-JP" dirty="0" smtClean="0"/>
              <a:t>2-12</a:t>
            </a:r>
            <a:endParaRPr kumimoji="1" lang="ja-JP" altLang="en-US" dirty="0"/>
          </a:p>
        </p:txBody>
      </p:sp>
      <p:sp>
        <p:nvSpPr>
          <p:cNvPr id="5" name="テキスト プレースホルダー 4">
            <a:extLst>
              <a:ext uri="{FF2B5EF4-FFF2-40B4-BE49-F238E27FC236}">
                <a16:creationId xmlns="" xmlns:a16="http://schemas.microsoft.com/office/drawing/2014/main" id="{06553D12-97A8-0144-BA2B-8ADBB955AB32}"/>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pic>
        <p:nvPicPr>
          <p:cNvPr id="6" name="Picture 4" descr="ä¿¡å·æ©ã®ã¤ã©ã¹ãï¼å¨ç¹ç¯ï¼">
            <a:extLst>
              <a:ext uri="{FF2B5EF4-FFF2-40B4-BE49-F238E27FC236}">
                <a16:creationId xmlns="" xmlns:a16="http://schemas.microsoft.com/office/drawing/2014/main" id="{09ECDA3B-7DED-0241-B739-FE3DEFF26137}"/>
              </a:ext>
            </a:extLst>
          </p:cNvPr>
          <p:cNvPicPr>
            <a:picLocks noChangeAspect="1" noChangeArrowheads="1"/>
          </p:cNvPicPr>
          <p:nvPr/>
        </p:nvPicPr>
        <p:blipFill>
          <a:blip r:embed="rId3" cstate="print"/>
          <a:srcRect/>
          <a:stretch>
            <a:fillRect/>
          </a:stretch>
        </p:blipFill>
        <p:spPr bwMode="auto">
          <a:xfrm>
            <a:off x="2351162" y="1700808"/>
            <a:ext cx="4441676" cy="1702642"/>
          </a:xfrm>
          <a:prstGeom prst="rect">
            <a:avLst/>
          </a:prstGeom>
          <a:noFill/>
        </p:spPr>
      </p:pic>
    </p:spTree>
    <p:extLst>
      <p:ext uri="{BB962C8B-B14F-4D97-AF65-F5344CB8AC3E}">
        <p14:creationId xmlns="" xmlns:p14="http://schemas.microsoft.com/office/powerpoint/2010/main" val="2315593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6320D35-994E-244B-81C4-2396FE7ECB53}"/>
              </a:ext>
            </a:extLst>
          </p:cNvPr>
          <p:cNvSpPr>
            <a:spLocks noGrp="1"/>
          </p:cNvSpPr>
          <p:nvPr>
            <p:ph type="title"/>
          </p:nvPr>
        </p:nvSpPr>
        <p:spPr/>
        <p:txBody>
          <a:bodyPr/>
          <a:lstStyle/>
          <a:p>
            <a:r>
              <a:rPr lang="ja-JP" altLang="en-US" sz="3600">
                <a:latin typeface="メイリオ" pitchFamily="50" charset="-128"/>
                <a:ea typeface="メイリオ" pitchFamily="50" charset="-128"/>
                <a:cs typeface="メイリオ" pitchFamily="50" charset="-128"/>
              </a:rPr>
              <a:t>課題設定＝</a:t>
            </a:r>
            <a:r>
              <a:rPr lang="ja-JP" altLang="en-US" sz="3600">
                <a:solidFill>
                  <a:srgbClr val="FF0000"/>
                </a:solidFill>
                <a:latin typeface="メイリオ" pitchFamily="50" charset="-128"/>
                <a:ea typeface="メイリオ" pitchFamily="50" charset="-128"/>
                <a:cs typeface="メイリオ" pitchFamily="50" charset="-128"/>
              </a:rPr>
              <a:t>疑問探し</a:t>
            </a:r>
            <a:endParaRPr kumimoji="1" lang="ja-JP" altLang="en-US"/>
          </a:p>
        </p:txBody>
      </p:sp>
      <p:sp>
        <p:nvSpPr>
          <p:cNvPr id="4" name="テキスト プレースホルダー 3">
            <a:extLst>
              <a:ext uri="{FF2B5EF4-FFF2-40B4-BE49-F238E27FC236}">
                <a16:creationId xmlns="" xmlns:a16="http://schemas.microsoft.com/office/drawing/2014/main" id="{49367E7B-54BD-9549-8586-80EFC67C9AA4}"/>
              </a:ext>
            </a:extLst>
          </p:cNvPr>
          <p:cNvSpPr>
            <a:spLocks noGrp="1"/>
          </p:cNvSpPr>
          <p:nvPr>
            <p:ph type="body" sz="quarter" idx="10"/>
          </p:nvPr>
        </p:nvSpPr>
        <p:spPr/>
        <p:txBody>
          <a:bodyPr/>
          <a:lstStyle/>
          <a:p>
            <a:r>
              <a:rPr kumimoji="1" lang="en-US" altLang="ja-JP" dirty="0" smtClean="0"/>
              <a:t>2-13</a:t>
            </a:r>
            <a:endParaRPr kumimoji="1" lang="ja-JP" altLang="en-US" dirty="0"/>
          </a:p>
        </p:txBody>
      </p:sp>
      <p:sp>
        <p:nvSpPr>
          <p:cNvPr id="5" name="テキスト プレースホルダー 4">
            <a:extLst>
              <a:ext uri="{FF2B5EF4-FFF2-40B4-BE49-F238E27FC236}">
                <a16:creationId xmlns="" xmlns:a16="http://schemas.microsoft.com/office/drawing/2014/main" id="{491136B8-689B-AA4E-B9D3-A5F39184E353}"/>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sp>
        <p:nvSpPr>
          <p:cNvPr id="6" name="正方形/長方形 5">
            <a:extLst>
              <a:ext uri="{FF2B5EF4-FFF2-40B4-BE49-F238E27FC236}">
                <a16:creationId xmlns="" xmlns:a16="http://schemas.microsoft.com/office/drawing/2014/main" id="{23123B2B-3F94-D446-AF40-AB8E2E41CAA8}"/>
              </a:ext>
            </a:extLst>
          </p:cNvPr>
          <p:cNvSpPr/>
          <p:nvPr/>
        </p:nvSpPr>
        <p:spPr>
          <a:xfrm>
            <a:off x="3131840" y="3212976"/>
            <a:ext cx="2376264" cy="1080000"/>
          </a:xfrm>
          <a:prstGeom prst="rect">
            <a:avLst/>
          </a:prstGeom>
          <a:solidFill>
            <a:schemeClr val="bg1"/>
          </a:solidFill>
          <a:ln w="38100">
            <a:solidFill>
              <a:srgbClr val="0EB299"/>
            </a:solidFill>
          </a:ln>
        </p:spPr>
        <p:txBody>
          <a:bodyPr wrap="square" anchor="ctr" anchorCtr="0">
            <a:noAutofit/>
          </a:bodyPr>
          <a:lstStyle/>
          <a:p>
            <a:pPr algn="ctr" fontAlgn="base"/>
            <a:r>
              <a:rPr lang="ja-JP" altLang="en-US" sz="2400" b="1" dirty="0">
                <a:latin typeface="メイリオ" pitchFamily="50" charset="-128"/>
                <a:ea typeface="メイリオ" pitchFamily="50" charset="-128"/>
                <a:cs typeface="メイリオ" pitchFamily="50" charset="-128"/>
              </a:rPr>
              <a:t>周辺の</a:t>
            </a:r>
            <a:endParaRPr lang="en-US" altLang="ja-JP" sz="2400" b="1" dirty="0">
              <a:latin typeface="メイリオ" pitchFamily="50" charset="-128"/>
              <a:ea typeface="メイリオ" pitchFamily="50" charset="-128"/>
              <a:cs typeface="メイリオ" pitchFamily="50" charset="-128"/>
            </a:endParaRPr>
          </a:p>
          <a:p>
            <a:pPr algn="ctr" fontAlgn="base"/>
            <a:r>
              <a:rPr lang="ja-JP" altLang="en-US" sz="2400" b="1" dirty="0">
                <a:latin typeface="メイリオ" pitchFamily="50" charset="-128"/>
                <a:ea typeface="メイリオ" pitchFamily="50" charset="-128"/>
                <a:cs typeface="メイリオ" pitchFamily="50" charset="-128"/>
              </a:rPr>
              <a:t>疑問</a:t>
            </a:r>
          </a:p>
        </p:txBody>
      </p:sp>
      <p:sp>
        <p:nvSpPr>
          <p:cNvPr id="7" name="正方形/長方形 6">
            <a:extLst>
              <a:ext uri="{FF2B5EF4-FFF2-40B4-BE49-F238E27FC236}">
                <a16:creationId xmlns="" xmlns:a16="http://schemas.microsoft.com/office/drawing/2014/main" id="{C77EA925-76B8-2847-A761-932076896508}"/>
              </a:ext>
            </a:extLst>
          </p:cNvPr>
          <p:cNvSpPr/>
          <p:nvPr/>
        </p:nvSpPr>
        <p:spPr>
          <a:xfrm>
            <a:off x="6315640" y="3212976"/>
            <a:ext cx="2376264" cy="1080000"/>
          </a:xfrm>
          <a:prstGeom prst="rect">
            <a:avLst/>
          </a:prstGeom>
          <a:solidFill>
            <a:schemeClr val="bg1"/>
          </a:solidFill>
          <a:ln w="38100">
            <a:solidFill>
              <a:srgbClr val="0EB299"/>
            </a:solidFill>
          </a:ln>
        </p:spPr>
        <p:txBody>
          <a:bodyPr wrap="square" anchor="ctr" anchorCtr="0">
            <a:noAutofit/>
          </a:bodyPr>
          <a:lstStyle/>
          <a:p>
            <a:pPr algn="ctr" fontAlgn="base"/>
            <a:r>
              <a:rPr lang="ja-JP" altLang="en-US" sz="2400" b="1" dirty="0">
                <a:latin typeface="メイリオ" pitchFamily="50" charset="-128"/>
                <a:ea typeface="メイリオ" pitchFamily="50" charset="-128"/>
                <a:cs typeface="メイリオ" pitchFamily="50" charset="-128"/>
              </a:rPr>
              <a:t>知りたい</a:t>
            </a:r>
          </a:p>
        </p:txBody>
      </p:sp>
      <p:sp>
        <p:nvSpPr>
          <p:cNvPr id="8" name="正方形/長方形 7">
            <a:extLst>
              <a:ext uri="{FF2B5EF4-FFF2-40B4-BE49-F238E27FC236}">
                <a16:creationId xmlns="" xmlns:a16="http://schemas.microsoft.com/office/drawing/2014/main" id="{BC88D964-DA3D-664C-B587-12A22CE16F6B}"/>
              </a:ext>
            </a:extLst>
          </p:cNvPr>
          <p:cNvSpPr/>
          <p:nvPr/>
        </p:nvSpPr>
        <p:spPr>
          <a:xfrm>
            <a:off x="6315640" y="4905304"/>
            <a:ext cx="2376264" cy="1080000"/>
          </a:xfrm>
          <a:prstGeom prst="rect">
            <a:avLst/>
          </a:prstGeom>
          <a:solidFill>
            <a:schemeClr val="bg1"/>
          </a:solidFill>
          <a:ln w="38100">
            <a:solidFill>
              <a:srgbClr val="0EB299"/>
            </a:solidFill>
          </a:ln>
        </p:spPr>
        <p:txBody>
          <a:bodyPr wrap="square" anchor="ctr" anchorCtr="0">
            <a:noAutofit/>
          </a:bodyPr>
          <a:lstStyle/>
          <a:p>
            <a:pPr algn="ctr" fontAlgn="base"/>
            <a:r>
              <a:rPr lang="ja-JP" altLang="en-US" sz="2400" b="1" dirty="0">
                <a:latin typeface="メイリオ" pitchFamily="50" charset="-128"/>
                <a:ea typeface="メイリオ" pitchFamily="50" charset="-128"/>
                <a:cs typeface="メイリオ" pitchFamily="50" charset="-128"/>
              </a:rPr>
              <a:t>疑問を深堀</a:t>
            </a:r>
            <a:endParaRPr lang="en-US" altLang="ja-JP" sz="2400" b="1" dirty="0">
              <a:latin typeface="メイリオ" pitchFamily="50" charset="-128"/>
              <a:ea typeface="メイリオ" pitchFamily="50" charset="-128"/>
              <a:cs typeface="メイリオ" pitchFamily="50" charset="-128"/>
            </a:endParaRPr>
          </a:p>
          <a:p>
            <a:pPr algn="ctr" fontAlgn="base"/>
            <a:r>
              <a:rPr lang="ja-JP" altLang="en-US" sz="2400" b="1" dirty="0">
                <a:latin typeface="メイリオ" pitchFamily="50" charset="-128"/>
                <a:ea typeface="メイリオ" pitchFamily="50" charset="-128"/>
                <a:cs typeface="メイリオ" pitchFamily="50" charset="-128"/>
              </a:rPr>
              <a:t>（多視点）</a:t>
            </a:r>
          </a:p>
        </p:txBody>
      </p:sp>
      <p:sp>
        <p:nvSpPr>
          <p:cNvPr id="9" name="正方形/長方形 8">
            <a:extLst>
              <a:ext uri="{FF2B5EF4-FFF2-40B4-BE49-F238E27FC236}">
                <a16:creationId xmlns="" xmlns:a16="http://schemas.microsoft.com/office/drawing/2014/main" id="{D9B2AD78-BE3B-B949-A53E-6E9164CEE7D8}"/>
              </a:ext>
            </a:extLst>
          </p:cNvPr>
          <p:cNvSpPr/>
          <p:nvPr/>
        </p:nvSpPr>
        <p:spPr>
          <a:xfrm>
            <a:off x="446377" y="4905304"/>
            <a:ext cx="2376264" cy="1080000"/>
          </a:xfrm>
          <a:prstGeom prst="rect">
            <a:avLst/>
          </a:prstGeom>
          <a:solidFill>
            <a:schemeClr val="bg1"/>
          </a:solidFill>
          <a:ln w="38100">
            <a:solidFill>
              <a:srgbClr val="0EB299"/>
            </a:solidFill>
          </a:ln>
        </p:spPr>
        <p:txBody>
          <a:bodyPr wrap="square" anchor="ctr" anchorCtr="0">
            <a:noAutofit/>
          </a:bodyPr>
          <a:lstStyle/>
          <a:p>
            <a:pPr algn="ctr" fontAlgn="base"/>
            <a:r>
              <a:rPr lang="ja-JP" altLang="en-US" sz="2400" b="1" dirty="0">
                <a:latin typeface="メイリオ" pitchFamily="50" charset="-128"/>
                <a:ea typeface="メイリオ" pitchFamily="50" charset="-128"/>
                <a:cs typeface="メイリオ" pitchFamily="50" charset="-128"/>
              </a:rPr>
              <a:t>より良い</a:t>
            </a:r>
            <a:endParaRPr lang="en-US" altLang="ja-JP" sz="2400" b="1" dirty="0">
              <a:latin typeface="メイリオ" pitchFamily="50" charset="-128"/>
              <a:ea typeface="メイリオ" pitchFamily="50" charset="-128"/>
              <a:cs typeface="メイリオ" pitchFamily="50" charset="-128"/>
            </a:endParaRPr>
          </a:p>
          <a:p>
            <a:pPr algn="ctr" fontAlgn="base"/>
            <a:r>
              <a:rPr lang="ja-JP" altLang="en-US" sz="2400" b="1" dirty="0">
                <a:latin typeface="メイリオ" pitchFamily="50" charset="-128"/>
                <a:ea typeface="メイリオ" pitchFamily="50" charset="-128"/>
                <a:cs typeface="メイリオ" pitchFamily="50" charset="-128"/>
              </a:rPr>
              <a:t>解決方法</a:t>
            </a:r>
            <a:endParaRPr lang="en-US" altLang="ja-JP" sz="2400" b="1" dirty="0">
              <a:latin typeface="メイリオ" pitchFamily="50" charset="-128"/>
              <a:ea typeface="メイリオ" pitchFamily="50" charset="-128"/>
              <a:cs typeface="メイリオ" pitchFamily="50" charset="-128"/>
            </a:endParaRPr>
          </a:p>
          <a:p>
            <a:pPr algn="ctr" fontAlgn="base"/>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解決しなくてもいい</a:t>
            </a:r>
            <a:r>
              <a:rPr lang="en-US" altLang="ja-JP" sz="1400" dirty="0">
                <a:latin typeface="メイリオ" pitchFamily="50" charset="-128"/>
                <a:ea typeface="メイリオ" pitchFamily="50" charset="-128"/>
                <a:cs typeface="メイリオ" pitchFamily="50" charset="-128"/>
              </a:rPr>
              <a:t>)</a:t>
            </a:r>
            <a:endParaRPr lang="ja-JP" altLang="en-US" sz="1400" dirty="0">
              <a:latin typeface="メイリオ" pitchFamily="50" charset="-128"/>
              <a:ea typeface="メイリオ" pitchFamily="50" charset="-128"/>
              <a:cs typeface="メイリオ" pitchFamily="50" charset="-128"/>
            </a:endParaRPr>
          </a:p>
        </p:txBody>
      </p:sp>
      <p:cxnSp>
        <p:nvCxnSpPr>
          <p:cNvPr id="10" name="直線矢印コネクタ 9">
            <a:extLst>
              <a:ext uri="{FF2B5EF4-FFF2-40B4-BE49-F238E27FC236}">
                <a16:creationId xmlns="" xmlns:a16="http://schemas.microsoft.com/office/drawing/2014/main" id="{4776824D-87CB-8143-94F4-ED5F8F693F8A}"/>
              </a:ext>
            </a:extLst>
          </p:cNvPr>
          <p:cNvCxnSpPr>
            <a:stCxn id="6" idx="3"/>
            <a:endCxn id="7" idx="1"/>
          </p:cNvCxnSpPr>
          <p:nvPr/>
        </p:nvCxnSpPr>
        <p:spPr>
          <a:xfrm>
            <a:off x="5508104" y="3752976"/>
            <a:ext cx="807536" cy="0"/>
          </a:xfrm>
          <a:prstGeom prst="straightConnector1">
            <a:avLst/>
          </a:prstGeom>
          <a:ln w="38100">
            <a:solidFill>
              <a:srgbClr val="0EB299"/>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 xmlns:a16="http://schemas.microsoft.com/office/drawing/2014/main" id="{E529F9E5-2DCF-9E47-9F1A-1D7DE3BB2888}"/>
              </a:ext>
            </a:extLst>
          </p:cNvPr>
          <p:cNvCxnSpPr>
            <a:stCxn id="7" idx="2"/>
            <a:endCxn id="8" idx="0"/>
          </p:cNvCxnSpPr>
          <p:nvPr/>
        </p:nvCxnSpPr>
        <p:spPr>
          <a:xfrm>
            <a:off x="7503772" y="4292976"/>
            <a:ext cx="0" cy="612328"/>
          </a:xfrm>
          <a:prstGeom prst="straightConnector1">
            <a:avLst/>
          </a:prstGeom>
          <a:ln w="38100">
            <a:solidFill>
              <a:srgbClr val="0EB299"/>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 xmlns:a16="http://schemas.microsoft.com/office/drawing/2014/main" id="{79E6667B-2470-2A4C-B979-8ADBB367AD87}"/>
              </a:ext>
            </a:extLst>
          </p:cNvPr>
          <p:cNvCxnSpPr>
            <a:stCxn id="8" idx="1"/>
            <a:endCxn id="9" idx="3"/>
          </p:cNvCxnSpPr>
          <p:nvPr/>
        </p:nvCxnSpPr>
        <p:spPr>
          <a:xfrm flipH="1">
            <a:off x="2822641" y="5445304"/>
            <a:ext cx="3492999" cy="0"/>
          </a:xfrm>
          <a:prstGeom prst="straightConnector1">
            <a:avLst/>
          </a:prstGeom>
          <a:ln w="38100">
            <a:solidFill>
              <a:srgbClr val="0EB299"/>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 xmlns:a16="http://schemas.microsoft.com/office/drawing/2014/main" id="{EB9DC2DF-9D6A-B146-9CC1-F774313BF50E}"/>
              </a:ext>
            </a:extLst>
          </p:cNvPr>
          <p:cNvCxnSpPr>
            <a:stCxn id="9" idx="0"/>
            <a:endCxn id="14" idx="2"/>
          </p:cNvCxnSpPr>
          <p:nvPr/>
        </p:nvCxnSpPr>
        <p:spPr>
          <a:xfrm flipV="1">
            <a:off x="1634509" y="2648401"/>
            <a:ext cx="0" cy="2256903"/>
          </a:xfrm>
          <a:prstGeom prst="straightConnector1">
            <a:avLst/>
          </a:prstGeom>
          <a:ln w="38100">
            <a:solidFill>
              <a:srgbClr val="0EB299"/>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 xmlns:a16="http://schemas.microsoft.com/office/drawing/2014/main" id="{27C5F182-2237-3943-9CFA-04353A0AA3A1}"/>
              </a:ext>
            </a:extLst>
          </p:cNvPr>
          <p:cNvSpPr/>
          <p:nvPr/>
        </p:nvSpPr>
        <p:spPr>
          <a:xfrm>
            <a:off x="446377" y="1568401"/>
            <a:ext cx="2376264" cy="1080000"/>
          </a:xfrm>
          <a:prstGeom prst="rect">
            <a:avLst/>
          </a:prstGeom>
          <a:solidFill>
            <a:schemeClr val="bg1"/>
          </a:solidFill>
          <a:ln w="38100">
            <a:solidFill>
              <a:srgbClr val="0EB299"/>
            </a:solidFill>
          </a:ln>
        </p:spPr>
        <p:txBody>
          <a:bodyPr wrap="square" anchor="ctr" anchorCtr="0">
            <a:noAutofit/>
          </a:bodyPr>
          <a:lstStyle/>
          <a:p>
            <a:pPr algn="ctr" fontAlgn="base"/>
            <a:r>
              <a:rPr lang="ja-JP" altLang="en-US" sz="2400" b="1" dirty="0">
                <a:latin typeface="メイリオ" pitchFamily="50" charset="-128"/>
                <a:ea typeface="メイリオ" pitchFamily="50" charset="-128"/>
                <a:cs typeface="メイリオ" pitchFamily="50" charset="-128"/>
              </a:rPr>
              <a:t>新しい疑問</a:t>
            </a:r>
          </a:p>
        </p:txBody>
      </p:sp>
      <p:sp>
        <p:nvSpPr>
          <p:cNvPr id="15" name="正方形/長方形 14">
            <a:extLst>
              <a:ext uri="{FF2B5EF4-FFF2-40B4-BE49-F238E27FC236}">
                <a16:creationId xmlns="" xmlns:a16="http://schemas.microsoft.com/office/drawing/2014/main" id="{8AEB851D-EB3D-1E4D-840A-70325EC4CA8A}"/>
              </a:ext>
            </a:extLst>
          </p:cNvPr>
          <p:cNvSpPr/>
          <p:nvPr/>
        </p:nvSpPr>
        <p:spPr>
          <a:xfrm>
            <a:off x="6315640" y="1568401"/>
            <a:ext cx="2376264" cy="1080000"/>
          </a:xfrm>
          <a:prstGeom prst="rect">
            <a:avLst/>
          </a:prstGeom>
          <a:solidFill>
            <a:schemeClr val="bg1"/>
          </a:solidFill>
          <a:ln w="38100">
            <a:solidFill>
              <a:srgbClr val="0EB299"/>
            </a:solidFill>
          </a:ln>
        </p:spPr>
        <p:txBody>
          <a:bodyPr wrap="square" anchor="ctr" anchorCtr="0">
            <a:noAutofit/>
          </a:bodyPr>
          <a:lstStyle/>
          <a:p>
            <a:pPr algn="ctr" fontAlgn="base"/>
            <a:r>
              <a:rPr lang="ja-JP" altLang="en-US" sz="2400" b="1" dirty="0">
                <a:latin typeface="メイリオ" pitchFamily="50" charset="-128"/>
                <a:ea typeface="メイリオ" pitchFamily="50" charset="-128"/>
                <a:cs typeface="メイリオ" pitchFamily="50" charset="-128"/>
              </a:rPr>
              <a:t>もっと</a:t>
            </a:r>
            <a:endParaRPr lang="en-US" altLang="ja-JP" sz="2400" b="1" dirty="0">
              <a:latin typeface="メイリオ" pitchFamily="50" charset="-128"/>
              <a:ea typeface="メイリオ" pitchFamily="50" charset="-128"/>
              <a:cs typeface="メイリオ" pitchFamily="50" charset="-128"/>
            </a:endParaRPr>
          </a:p>
          <a:p>
            <a:pPr algn="ctr" fontAlgn="base"/>
            <a:r>
              <a:rPr lang="ja-JP" altLang="en-US" sz="2400" b="1" dirty="0">
                <a:latin typeface="メイリオ" pitchFamily="50" charset="-128"/>
                <a:ea typeface="メイリオ" pitchFamily="50" charset="-128"/>
                <a:cs typeface="メイリオ" pitchFamily="50" charset="-128"/>
              </a:rPr>
              <a:t>知りたい</a:t>
            </a:r>
          </a:p>
        </p:txBody>
      </p:sp>
      <p:cxnSp>
        <p:nvCxnSpPr>
          <p:cNvPr id="16" name="直線矢印コネクタ 15">
            <a:extLst>
              <a:ext uri="{FF2B5EF4-FFF2-40B4-BE49-F238E27FC236}">
                <a16:creationId xmlns="" xmlns:a16="http://schemas.microsoft.com/office/drawing/2014/main" id="{A8A37388-6BE4-FE4C-98EC-8A5E37E1514D}"/>
              </a:ext>
            </a:extLst>
          </p:cNvPr>
          <p:cNvCxnSpPr>
            <a:stCxn id="14" idx="3"/>
            <a:endCxn id="15" idx="1"/>
          </p:cNvCxnSpPr>
          <p:nvPr/>
        </p:nvCxnSpPr>
        <p:spPr>
          <a:xfrm>
            <a:off x="2822641" y="2108401"/>
            <a:ext cx="3492999" cy="0"/>
          </a:xfrm>
          <a:prstGeom prst="straightConnector1">
            <a:avLst/>
          </a:prstGeom>
          <a:ln w="38100">
            <a:solidFill>
              <a:srgbClr val="0EB299"/>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 xmlns:a16="http://schemas.microsoft.com/office/drawing/2014/main" id="{A9BC556A-C162-4248-BB9E-A4B75DF4BCF4}"/>
              </a:ext>
            </a:extLst>
          </p:cNvPr>
          <p:cNvSpPr/>
          <p:nvPr/>
        </p:nvSpPr>
        <p:spPr>
          <a:xfrm>
            <a:off x="446377" y="3212976"/>
            <a:ext cx="2376264" cy="1080000"/>
          </a:xfrm>
          <a:prstGeom prst="rect">
            <a:avLst/>
          </a:prstGeom>
          <a:solidFill>
            <a:schemeClr val="bg1"/>
          </a:solidFill>
          <a:ln w="38100">
            <a:solidFill>
              <a:srgbClr val="0EB299"/>
            </a:solidFill>
          </a:ln>
        </p:spPr>
        <p:txBody>
          <a:bodyPr wrap="square" anchor="ctr" anchorCtr="0">
            <a:noAutofit/>
          </a:bodyPr>
          <a:lstStyle/>
          <a:p>
            <a:pPr algn="ctr" fontAlgn="base"/>
            <a:r>
              <a:rPr lang="ja-JP" altLang="en-US" dirty="0">
                <a:latin typeface="メイリオ" pitchFamily="50" charset="-128"/>
                <a:ea typeface="メイリオ" pitchFamily="50" charset="-128"/>
                <a:cs typeface="メイリオ" pitchFamily="50" charset="-128"/>
              </a:rPr>
              <a:t>自慢したい</a:t>
            </a:r>
          </a:p>
        </p:txBody>
      </p:sp>
    </p:spTree>
    <p:extLst>
      <p:ext uri="{BB962C8B-B14F-4D97-AF65-F5344CB8AC3E}">
        <p14:creationId xmlns="" xmlns:p14="http://schemas.microsoft.com/office/powerpoint/2010/main" val="2044769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02BBDCA-B748-DC41-B755-B95B56881811}"/>
              </a:ext>
            </a:extLst>
          </p:cNvPr>
          <p:cNvSpPr>
            <a:spLocks noGrp="1"/>
          </p:cNvSpPr>
          <p:nvPr>
            <p:ph type="title"/>
          </p:nvPr>
        </p:nvSpPr>
        <p:spPr/>
        <p:txBody>
          <a:bodyPr/>
          <a:lstStyle/>
          <a:p>
            <a:r>
              <a:rPr lang="ja-JP" altLang="en-US"/>
              <a:t>まとめ</a:t>
            </a:r>
            <a:endParaRPr kumimoji="1" lang="ja-JP" altLang="en-US"/>
          </a:p>
        </p:txBody>
      </p:sp>
      <p:sp>
        <p:nvSpPr>
          <p:cNvPr id="3" name="コンテンツ プレースホルダー 2">
            <a:extLst>
              <a:ext uri="{FF2B5EF4-FFF2-40B4-BE49-F238E27FC236}">
                <a16:creationId xmlns="" xmlns:a16="http://schemas.microsoft.com/office/drawing/2014/main" id="{2506CB0C-6DF9-7943-86AA-13178866B861}"/>
              </a:ext>
            </a:extLst>
          </p:cNvPr>
          <p:cNvSpPr>
            <a:spLocks noGrp="1"/>
          </p:cNvSpPr>
          <p:nvPr>
            <p:ph idx="1"/>
          </p:nvPr>
        </p:nvSpPr>
        <p:spPr/>
        <p:txBody>
          <a:bodyPr>
            <a:normAutofit/>
          </a:bodyPr>
          <a:lstStyle/>
          <a:p>
            <a:r>
              <a:rPr lang="ja-JP" altLang="en-US" b="1" dirty="0"/>
              <a:t>■探究活動</a:t>
            </a:r>
          </a:p>
          <a:p>
            <a:r>
              <a:rPr lang="ja-JP" altLang="en-US" dirty="0"/>
              <a:t>　　社会に貢献する活動</a:t>
            </a:r>
          </a:p>
          <a:p>
            <a:r>
              <a:rPr lang="ja-JP" altLang="en-US" dirty="0"/>
              <a:t>　　これまでに学んだことを活かす場面</a:t>
            </a:r>
            <a:endParaRPr lang="en-US" altLang="ja-JP" dirty="0"/>
          </a:p>
          <a:p>
            <a:endParaRPr lang="ja-JP" altLang="en-US" dirty="0"/>
          </a:p>
          <a:p>
            <a:r>
              <a:rPr lang="ja-JP" altLang="en-US" b="1" dirty="0"/>
              <a:t>■課題設定</a:t>
            </a:r>
          </a:p>
          <a:p>
            <a:r>
              <a:rPr lang="ja-JP" altLang="en-US" dirty="0"/>
              <a:t>　　自分なりの疑問をもつ</a:t>
            </a:r>
          </a:p>
          <a:p>
            <a:r>
              <a:rPr lang="ja-JP" altLang="en-US" dirty="0"/>
              <a:t>　　　　正しい疑問も、間違っている疑問もない</a:t>
            </a:r>
          </a:p>
          <a:p>
            <a:r>
              <a:rPr lang="ja-JP" altLang="en-US" dirty="0"/>
              <a:t>　　疑問は身近なところからスタート</a:t>
            </a:r>
          </a:p>
          <a:p>
            <a:r>
              <a:rPr lang="ja-JP" altLang="en-US" dirty="0"/>
              <a:t>　　分かったことは人に自慢</a:t>
            </a:r>
            <a:endParaRPr kumimoji="1" lang="ja-JP" altLang="en-US" dirty="0"/>
          </a:p>
        </p:txBody>
      </p:sp>
      <p:sp>
        <p:nvSpPr>
          <p:cNvPr id="4" name="テキスト プレースホルダー 3">
            <a:extLst>
              <a:ext uri="{FF2B5EF4-FFF2-40B4-BE49-F238E27FC236}">
                <a16:creationId xmlns="" xmlns:a16="http://schemas.microsoft.com/office/drawing/2014/main" id="{92837AEF-2575-2940-847F-03343BEEBCD2}"/>
              </a:ext>
            </a:extLst>
          </p:cNvPr>
          <p:cNvSpPr>
            <a:spLocks noGrp="1"/>
          </p:cNvSpPr>
          <p:nvPr>
            <p:ph type="body" sz="quarter" idx="10"/>
          </p:nvPr>
        </p:nvSpPr>
        <p:spPr/>
        <p:txBody>
          <a:bodyPr/>
          <a:lstStyle/>
          <a:p>
            <a:r>
              <a:rPr kumimoji="1" lang="en-US" altLang="ja-JP" dirty="0" smtClean="0"/>
              <a:t>2-14</a:t>
            </a:r>
            <a:endParaRPr kumimoji="1" lang="ja-JP" altLang="en-US" dirty="0"/>
          </a:p>
        </p:txBody>
      </p:sp>
      <p:sp>
        <p:nvSpPr>
          <p:cNvPr id="5" name="テキスト プレースホルダー 4">
            <a:extLst>
              <a:ext uri="{FF2B5EF4-FFF2-40B4-BE49-F238E27FC236}">
                <a16:creationId xmlns="" xmlns:a16="http://schemas.microsoft.com/office/drawing/2014/main" id="{E0FB5135-9D03-8347-ADFD-7A4977005336}"/>
              </a:ext>
            </a:extLst>
          </p:cNvPr>
          <p:cNvSpPr>
            <a:spLocks noGrp="1"/>
          </p:cNvSpPr>
          <p:nvPr>
            <p:ph type="body" sz="quarter" idx="11"/>
          </p:nvPr>
        </p:nvSpPr>
        <p:spPr/>
        <p:txBody>
          <a:bodyPr/>
          <a:lstStyle/>
          <a:p>
            <a:r>
              <a:rPr lang="ja-JP" altLang="en-US">
                <a:latin typeface="メイリオ" pitchFamily="50" charset="-128"/>
                <a:ea typeface="メイリオ" pitchFamily="50" charset="-128"/>
                <a:cs typeface="メイリオ" pitchFamily="50" charset="-128"/>
              </a:rPr>
              <a:t>探究活動</a:t>
            </a:r>
            <a:endParaRPr lang="ja-JP" altLang="en-US"/>
          </a:p>
        </p:txBody>
      </p:sp>
    </p:spTree>
    <p:extLst>
      <p:ext uri="{BB962C8B-B14F-4D97-AF65-F5344CB8AC3E}">
        <p14:creationId xmlns="" xmlns:p14="http://schemas.microsoft.com/office/powerpoint/2010/main" val="262849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 xmlns:a16="http://schemas.microsoft.com/office/drawing/2014/main" id="{CA30F246-61E5-F249-84CA-5011669B4977}"/>
              </a:ext>
            </a:extLst>
          </p:cNvPr>
          <p:cNvSpPr>
            <a:spLocks noGrp="1"/>
          </p:cNvSpPr>
          <p:nvPr>
            <p:ph type="title"/>
          </p:nvPr>
        </p:nvSpPr>
        <p:spPr/>
        <p:txBody>
          <a:bodyPr/>
          <a:lstStyle/>
          <a:p>
            <a:r>
              <a:rPr lang="ja-JP" altLang="en-US"/>
              <a:t>探究活動とは何か？</a:t>
            </a:r>
          </a:p>
        </p:txBody>
      </p:sp>
      <p:sp>
        <p:nvSpPr>
          <p:cNvPr id="6" name="テキスト プレースホルダー 5">
            <a:extLst>
              <a:ext uri="{FF2B5EF4-FFF2-40B4-BE49-F238E27FC236}">
                <a16:creationId xmlns="" xmlns:a16="http://schemas.microsoft.com/office/drawing/2014/main" id="{23640F87-4567-F044-BC3D-5EFEDAEEDD01}"/>
              </a:ext>
            </a:extLst>
          </p:cNvPr>
          <p:cNvSpPr>
            <a:spLocks noGrp="1"/>
          </p:cNvSpPr>
          <p:nvPr>
            <p:ph type="body" idx="1"/>
          </p:nvPr>
        </p:nvSpPr>
        <p:spPr/>
        <p:txBody>
          <a:bodyPr/>
          <a:lstStyle/>
          <a:p>
            <a:r>
              <a:rPr lang="ja-JP" altLang="en-US"/>
              <a:t>第　</a:t>
            </a:r>
            <a:r>
              <a:rPr lang="en-US" altLang="ja-JP"/>
              <a:t>1</a:t>
            </a:r>
            <a:r>
              <a:rPr lang="ja-JP" altLang="en-US"/>
              <a:t>　章</a:t>
            </a:r>
          </a:p>
        </p:txBody>
      </p:sp>
    </p:spTree>
    <p:extLst>
      <p:ext uri="{BB962C8B-B14F-4D97-AF65-F5344CB8AC3E}">
        <p14:creationId xmlns="" xmlns:p14="http://schemas.microsoft.com/office/powerpoint/2010/main" val="985694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 xmlns:a16="http://schemas.microsoft.com/office/drawing/2014/main" id="{2107413B-1F25-8E4B-BBB9-0296B4BCD4C7}"/>
              </a:ext>
            </a:extLst>
          </p:cNvPr>
          <p:cNvSpPr>
            <a:spLocks noGrp="1"/>
          </p:cNvSpPr>
          <p:nvPr>
            <p:ph type="title"/>
          </p:nvPr>
        </p:nvSpPr>
        <p:spPr/>
        <p:txBody>
          <a:bodyPr/>
          <a:lstStyle/>
          <a:p>
            <a:r>
              <a:rPr lang="ja-JP" altLang="en-US" sz="3600"/>
              <a:t>「探究」って何だろうか？</a:t>
            </a:r>
          </a:p>
        </p:txBody>
      </p:sp>
      <p:sp>
        <p:nvSpPr>
          <p:cNvPr id="5" name="コンテンツ プレースホルダー 4">
            <a:extLst>
              <a:ext uri="{FF2B5EF4-FFF2-40B4-BE49-F238E27FC236}">
                <a16:creationId xmlns="" xmlns:a16="http://schemas.microsoft.com/office/drawing/2014/main" id="{3DE9FF9A-64A5-1045-A681-10FEA141F394}"/>
              </a:ext>
            </a:extLst>
          </p:cNvPr>
          <p:cNvSpPr>
            <a:spLocks noGrp="1"/>
          </p:cNvSpPr>
          <p:nvPr>
            <p:ph idx="1"/>
          </p:nvPr>
        </p:nvSpPr>
        <p:spPr/>
        <p:txBody>
          <a:bodyPr anchor="ctr" anchorCtr="0">
            <a:normAutofit/>
          </a:bodyPr>
          <a:lstStyle/>
          <a:p>
            <a:pPr algn="ctr"/>
            <a:r>
              <a:rPr lang="ja-JP" altLang="en-US" b="1"/>
              <a:t>探究活動は楽しい</a:t>
            </a:r>
          </a:p>
        </p:txBody>
      </p:sp>
      <p:sp>
        <p:nvSpPr>
          <p:cNvPr id="6" name="テキスト プレースホルダー 5">
            <a:extLst>
              <a:ext uri="{FF2B5EF4-FFF2-40B4-BE49-F238E27FC236}">
                <a16:creationId xmlns="" xmlns:a16="http://schemas.microsoft.com/office/drawing/2014/main" id="{D8018D1B-AAC1-534F-A685-9669217B4022}"/>
              </a:ext>
            </a:extLst>
          </p:cNvPr>
          <p:cNvSpPr>
            <a:spLocks noGrp="1"/>
          </p:cNvSpPr>
          <p:nvPr>
            <p:ph type="body" sz="quarter" idx="10"/>
          </p:nvPr>
        </p:nvSpPr>
        <p:spPr/>
        <p:txBody>
          <a:bodyPr/>
          <a:lstStyle/>
          <a:p>
            <a:r>
              <a:rPr lang="en-US" altLang="ja-JP"/>
              <a:t>1-1</a:t>
            </a:r>
            <a:endParaRPr lang="ja-JP" altLang="en-US"/>
          </a:p>
        </p:txBody>
      </p:sp>
      <p:sp>
        <p:nvSpPr>
          <p:cNvPr id="10" name="テキスト プレースホルダー 9">
            <a:extLst>
              <a:ext uri="{FF2B5EF4-FFF2-40B4-BE49-F238E27FC236}">
                <a16:creationId xmlns="" xmlns:a16="http://schemas.microsoft.com/office/drawing/2014/main" id="{0EEDF11D-07E7-0040-814B-587415FE6B52}"/>
              </a:ext>
            </a:extLst>
          </p:cNvPr>
          <p:cNvSpPr>
            <a:spLocks noGrp="1"/>
          </p:cNvSpPr>
          <p:nvPr>
            <p:ph type="body" sz="quarter" idx="11"/>
          </p:nvPr>
        </p:nvSpPr>
        <p:spPr/>
        <p:txBody>
          <a:bodyPr/>
          <a:lstStyle/>
          <a:p>
            <a:r>
              <a:rPr kumimoji="1" lang="ja-JP" altLang="en-US"/>
              <a:t>探究活動</a:t>
            </a:r>
          </a:p>
        </p:txBody>
      </p:sp>
    </p:spTree>
    <p:extLst>
      <p:ext uri="{BB962C8B-B14F-4D97-AF65-F5344CB8AC3E}">
        <p14:creationId xmlns="" xmlns:p14="http://schemas.microsoft.com/office/powerpoint/2010/main" val="661121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1ABC12F-EDA5-E24D-BFE0-648CC5639F01}"/>
              </a:ext>
            </a:extLst>
          </p:cNvPr>
          <p:cNvSpPr>
            <a:spLocks noGrp="1"/>
          </p:cNvSpPr>
          <p:nvPr>
            <p:ph type="title"/>
          </p:nvPr>
        </p:nvSpPr>
        <p:spPr/>
        <p:txBody>
          <a:bodyPr/>
          <a:lstStyle/>
          <a:p>
            <a:r>
              <a:rPr lang="ja-JP" altLang="en-US" sz="3600">
                <a:latin typeface="メイリオ" pitchFamily="50" charset="-128"/>
                <a:ea typeface="メイリオ" pitchFamily="50" charset="-128"/>
                <a:cs typeface="メイリオ" pitchFamily="50" charset="-128"/>
              </a:rPr>
              <a:t>「探究」って何だろうか？</a:t>
            </a:r>
            <a:endParaRPr kumimoji="1" lang="ja-JP" altLang="en-US"/>
          </a:p>
        </p:txBody>
      </p:sp>
      <p:sp>
        <p:nvSpPr>
          <p:cNvPr id="3" name="コンテンツ プレースホルダー 2">
            <a:extLst>
              <a:ext uri="{FF2B5EF4-FFF2-40B4-BE49-F238E27FC236}">
                <a16:creationId xmlns="" xmlns:a16="http://schemas.microsoft.com/office/drawing/2014/main" id="{1390AFB1-13B8-794A-BE05-B50981270D81}"/>
              </a:ext>
            </a:extLst>
          </p:cNvPr>
          <p:cNvSpPr>
            <a:spLocks noGrp="1"/>
          </p:cNvSpPr>
          <p:nvPr>
            <p:ph idx="1"/>
          </p:nvPr>
        </p:nvSpPr>
        <p:spPr/>
        <p:txBody>
          <a:bodyPr anchor="ctr" anchorCtr="0">
            <a:normAutofit/>
          </a:bodyPr>
          <a:lstStyle/>
          <a:p>
            <a:pPr lvl="0" algn="ctr"/>
            <a:r>
              <a:rPr lang="ja-JP" altLang="en-US" sz="3600" b="1">
                <a:solidFill>
                  <a:prstClr val="black">
                    <a:lumMod val="75000"/>
                    <a:lumOff val="25000"/>
                  </a:prstClr>
                </a:solidFill>
              </a:rPr>
              <a:t>探究活動は楽しい</a:t>
            </a:r>
            <a:endParaRPr kumimoji="1" lang="ja-JP" altLang="en-US" sz="3600" b="1"/>
          </a:p>
        </p:txBody>
      </p:sp>
      <p:sp>
        <p:nvSpPr>
          <p:cNvPr id="4" name="テキスト プレースホルダー 3">
            <a:extLst>
              <a:ext uri="{FF2B5EF4-FFF2-40B4-BE49-F238E27FC236}">
                <a16:creationId xmlns="" xmlns:a16="http://schemas.microsoft.com/office/drawing/2014/main" id="{BF1639ED-2CF6-C842-944B-14DCF3E38E1A}"/>
              </a:ext>
            </a:extLst>
          </p:cNvPr>
          <p:cNvSpPr>
            <a:spLocks noGrp="1"/>
          </p:cNvSpPr>
          <p:nvPr>
            <p:ph type="body" sz="quarter" idx="10"/>
          </p:nvPr>
        </p:nvSpPr>
        <p:spPr/>
        <p:txBody>
          <a:bodyPr/>
          <a:lstStyle/>
          <a:p>
            <a:r>
              <a:rPr kumimoji="1" lang="en-US" altLang="ja-JP" dirty="0"/>
              <a:t>1-2</a:t>
            </a:r>
            <a:endParaRPr kumimoji="1" lang="ja-JP" altLang="en-US"/>
          </a:p>
        </p:txBody>
      </p:sp>
      <p:sp>
        <p:nvSpPr>
          <p:cNvPr id="5" name="テキスト プレースホルダー 4">
            <a:extLst>
              <a:ext uri="{FF2B5EF4-FFF2-40B4-BE49-F238E27FC236}">
                <a16:creationId xmlns="" xmlns:a16="http://schemas.microsoft.com/office/drawing/2014/main" id="{E9173DAD-729C-6E46-B432-64060F67DF82}"/>
              </a:ext>
            </a:extLst>
          </p:cNvPr>
          <p:cNvSpPr>
            <a:spLocks noGrp="1"/>
          </p:cNvSpPr>
          <p:nvPr>
            <p:ph type="body" sz="quarter" idx="11"/>
          </p:nvPr>
        </p:nvSpPr>
        <p:spPr/>
        <p:txBody>
          <a:bodyPr/>
          <a:lstStyle/>
          <a:p>
            <a:r>
              <a:rPr lang="ja-JP" altLang="en-US"/>
              <a:t>探究活動</a:t>
            </a:r>
          </a:p>
        </p:txBody>
      </p:sp>
    </p:spTree>
    <p:extLst>
      <p:ext uri="{BB962C8B-B14F-4D97-AF65-F5344CB8AC3E}">
        <p14:creationId xmlns="" xmlns:p14="http://schemas.microsoft.com/office/powerpoint/2010/main" val="3577431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49E55C9-E8B4-244E-A320-F64640496A26}"/>
              </a:ext>
            </a:extLst>
          </p:cNvPr>
          <p:cNvSpPr>
            <a:spLocks noGrp="1"/>
          </p:cNvSpPr>
          <p:nvPr>
            <p:ph type="title"/>
          </p:nvPr>
        </p:nvSpPr>
        <p:spPr/>
        <p:txBody>
          <a:bodyPr/>
          <a:lstStyle/>
          <a:p>
            <a:pPr lvl="0">
              <a:defRPr/>
            </a:pPr>
            <a:r>
              <a:rPr lang="ja-JP" altLang="en-US" sz="3600">
                <a:latin typeface="メイリオ" pitchFamily="50" charset="-128"/>
                <a:ea typeface="メイリオ" pitchFamily="50" charset="-128"/>
                <a:cs typeface="メイリオ" pitchFamily="50" charset="-128"/>
              </a:rPr>
              <a:t>「探究」って何だろうか？</a:t>
            </a:r>
            <a:endParaRPr lang="ja-JP" altLang="en-US" sz="3600" dirty="0">
              <a:latin typeface="メイリオ" pitchFamily="50" charset="-128"/>
              <a:ea typeface="メイリオ" pitchFamily="50" charset="-128"/>
              <a:cs typeface="メイリオ" pitchFamily="50" charset="-128"/>
            </a:endParaRPr>
          </a:p>
        </p:txBody>
      </p:sp>
      <p:sp>
        <p:nvSpPr>
          <p:cNvPr id="3" name="コンテンツ プレースホルダー 2">
            <a:extLst>
              <a:ext uri="{FF2B5EF4-FFF2-40B4-BE49-F238E27FC236}">
                <a16:creationId xmlns="" xmlns:a16="http://schemas.microsoft.com/office/drawing/2014/main" id="{6F2E75E3-9B1C-6F49-9D6C-E9517EA6933F}"/>
              </a:ext>
            </a:extLst>
          </p:cNvPr>
          <p:cNvSpPr>
            <a:spLocks noGrp="1"/>
          </p:cNvSpPr>
          <p:nvPr>
            <p:ph idx="1"/>
          </p:nvPr>
        </p:nvSpPr>
        <p:spPr/>
        <p:txBody>
          <a:bodyPr anchor="ctr" anchorCtr="0">
            <a:normAutofit/>
          </a:bodyPr>
          <a:lstStyle/>
          <a:p>
            <a:pPr algn="ctr"/>
            <a:r>
              <a:rPr lang="ja-JP" altLang="en-US" sz="5400" b="1">
                <a:solidFill>
                  <a:prstClr val="black">
                    <a:lumMod val="75000"/>
                    <a:lumOff val="25000"/>
                  </a:prstClr>
                </a:solidFill>
              </a:rPr>
              <a:t>探究活動は楽しい</a:t>
            </a:r>
            <a:endParaRPr kumimoji="1" lang="ja-JP" altLang="en-US" sz="5400" b="1"/>
          </a:p>
        </p:txBody>
      </p:sp>
      <p:sp>
        <p:nvSpPr>
          <p:cNvPr id="4" name="テキスト プレースホルダー 3">
            <a:extLst>
              <a:ext uri="{FF2B5EF4-FFF2-40B4-BE49-F238E27FC236}">
                <a16:creationId xmlns="" xmlns:a16="http://schemas.microsoft.com/office/drawing/2014/main" id="{2F9757A3-C4A3-514D-8527-749F6CB6A9D1}"/>
              </a:ext>
            </a:extLst>
          </p:cNvPr>
          <p:cNvSpPr>
            <a:spLocks noGrp="1"/>
          </p:cNvSpPr>
          <p:nvPr>
            <p:ph type="body" sz="quarter" idx="10"/>
          </p:nvPr>
        </p:nvSpPr>
        <p:spPr/>
        <p:txBody>
          <a:bodyPr/>
          <a:lstStyle/>
          <a:p>
            <a:r>
              <a:rPr kumimoji="1" lang="en-US" altLang="ja-JP" dirty="0"/>
              <a:t>1-3</a:t>
            </a:r>
            <a:endParaRPr kumimoji="1" lang="ja-JP" altLang="en-US"/>
          </a:p>
        </p:txBody>
      </p:sp>
      <p:sp>
        <p:nvSpPr>
          <p:cNvPr id="5" name="テキスト プレースホルダー 4">
            <a:extLst>
              <a:ext uri="{FF2B5EF4-FFF2-40B4-BE49-F238E27FC236}">
                <a16:creationId xmlns="" xmlns:a16="http://schemas.microsoft.com/office/drawing/2014/main" id="{52B63B66-2F82-314E-A560-B8477C2F12DC}"/>
              </a:ext>
            </a:extLst>
          </p:cNvPr>
          <p:cNvSpPr>
            <a:spLocks noGrp="1"/>
          </p:cNvSpPr>
          <p:nvPr>
            <p:ph type="body" sz="quarter" idx="11"/>
          </p:nvPr>
        </p:nvSpPr>
        <p:spPr/>
        <p:txBody>
          <a:bodyPr/>
          <a:lstStyle/>
          <a:p>
            <a:r>
              <a:rPr lang="ja-JP" altLang="en-US"/>
              <a:t>探究活動</a:t>
            </a:r>
          </a:p>
        </p:txBody>
      </p:sp>
    </p:spTree>
    <p:extLst>
      <p:ext uri="{BB962C8B-B14F-4D97-AF65-F5344CB8AC3E}">
        <p14:creationId xmlns="" xmlns:p14="http://schemas.microsoft.com/office/powerpoint/2010/main" val="353174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FBE8AF8-3728-9044-92AB-EE1338E4A101}"/>
              </a:ext>
            </a:extLst>
          </p:cNvPr>
          <p:cNvSpPr>
            <a:spLocks noGrp="1"/>
          </p:cNvSpPr>
          <p:nvPr>
            <p:ph type="title"/>
          </p:nvPr>
        </p:nvSpPr>
        <p:spPr>
          <a:xfrm>
            <a:off x="1585640" y="1700808"/>
            <a:ext cx="5972720" cy="3816424"/>
          </a:xfrm>
        </p:spPr>
        <p:txBody>
          <a:bodyPr>
            <a:normAutofit fontScale="90000"/>
          </a:bodyPr>
          <a:lstStyle/>
          <a:p>
            <a:r>
              <a:rPr lang="ja-JP" altLang="en-US" sz="9600"/>
              <a:t>探究活動は</a:t>
            </a:r>
            <a:r>
              <a:rPr lang="en-US" altLang="ja-JP" sz="9600" dirty="0"/>
              <a:t/>
            </a:r>
            <a:br>
              <a:rPr lang="en-US" altLang="ja-JP" sz="9600" dirty="0"/>
            </a:br>
            <a:r>
              <a:rPr lang="ja-JP" altLang="en-US" sz="9600"/>
              <a:t>楽しい</a:t>
            </a:r>
          </a:p>
        </p:txBody>
      </p:sp>
    </p:spTree>
    <p:extLst>
      <p:ext uri="{BB962C8B-B14F-4D97-AF65-F5344CB8AC3E}">
        <p14:creationId xmlns="" xmlns:p14="http://schemas.microsoft.com/office/powerpoint/2010/main" val="267292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585CE8C-0B3F-A140-9C65-5874DA208D3D}"/>
              </a:ext>
            </a:extLst>
          </p:cNvPr>
          <p:cNvSpPr>
            <a:spLocks noGrp="1"/>
          </p:cNvSpPr>
          <p:nvPr>
            <p:ph type="title"/>
          </p:nvPr>
        </p:nvSpPr>
        <p:spPr/>
        <p:txBody>
          <a:bodyPr/>
          <a:lstStyle/>
          <a:p>
            <a:r>
              <a:rPr lang="ja-JP" altLang="en-US" sz="3600">
                <a:latin typeface="メイリオ" pitchFamily="50" charset="-128"/>
                <a:ea typeface="メイリオ" pitchFamily="50" charset="-128"/>
                <a:cs typeface="メイリオ" pitchFamily="50" charset="-128"/>
              </a:rPr>
              <a:t>「探究」とは？</a:t>
            </a:r>
            <a:endParaRPr kumimoji="1" lang="ja-JP" altLang="en-US"/>
          </a:p>
        </p:txBody>
      </p:sp>
      <p:pic>
        <p:nvPicPr>
          <p:cNvPr id="7" name="コンテンツ プレースホルダー 6">
            <a:extLst>
              <a:ext uri="{FF2B5EF4-FFF2-40B4-BE49-F238E27FC236}">
                <a16:creationId xmlns="" xmlns:a16="http://schemas.microsoft.com/office/drawing/2014/main" id="{535313C4-C822-604F-A569-FA24C2B499CD}"/>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387172" y="1772816"/>
            <a:ext cx="6569204" cy="4401700"/>
          </a:xfrm>
        </p:spPr>
      </p:pic>
      <p:sp>
        <p:nvSpPr>
          <p:cNvPr id="4" name="テキスト プレースホルダー 3">
            <a:extLst>
              <a:ext uri="{FF2B5EF4-FFF2-40B4-BE49-F238E27FC236}">
                <a16:creationId xmlns="" xmlns:a16="http://schemas.microsoft.com/office/drawing/2014/main" id="{E2E05905-D22E-6546-B0B1-A178411A7F06}"/>
              </a:ext>
            </a:extLst>
          </p:cNvPr>
          <p:cNvSpPr>
            <a:spLocks noGrp="1"/>
          </p:cNvSpPr>
          <p:nvPr>
            <p:ph type="body" sz="quarter" idx="10"/>
          </p:nvPr>
        </p:nvSpPr>
        <p:spPr/>
        <p:txBody>
          <a:bodyPr/>
          <a:lstStyle/>
          <a:p>
            <a:r>
              <a:rPr kumimoji="1" lang="en-US" altLang="ja-JP" dirty="0"/>
              <a:t>1-5</a:t>
            </a:r>
            <a:endParaRPr kumimoji="1" lang="ja-JP" altLang="en-US"/>
          </a:p>
        </p:txBody>
      </p:sp>
      <p:sp>
        <p:nvSpPr>
          <p:cNvPr id="5" name="テキスト プレースホルダー 4">
            <a:extLst>
              <a:ext uri="{FF2B5EF4-FFF2-40B4-BE49-F238E27FC236}">
                <a16:creationId xmlns="" xmlns:a16="http://schemas.microsoft.com/office/drawing/2014/main" id="{922E472C-580D-7B4A-8351-EF5A0F251053}"/>
              </a:ext>
            </a:extLst>
          </p:cNvPr>
          <p:cNvSpPr>
            <a:spLocks noGrp="1"/>
          </p:cNvSpPr>
          <p:nvPr>
            <p:ph type="body" sz="quarter" idx="11"/>
          </p:nvPr>
        </p:nvSpPr>
        <p:spPr/>
        <p:txBody>
          <a:bodyPr/>
          <a:lstStyle/>
          <a:p>
            <a:r>
              <a:rPr lang="ja-JP" altLang="en-US"/>
              <a:t>探究活動</a:t>
            </a:r>
          </a:p>
        </p:txBody>
      </p:sp>
      <p:grpSp>
        <p:nvGrpSpPr>
          <p:cNvPr id="11" name="グループ化 10">
            <a:extLst>
              <a:ext uri="{FF2B5EF4-FFF2-40B4-BE49-F238E27FC236}">
                <a16:creationId xmlns="" xmlns:a16="http://schemas.microsoft.com/office/drawing/2014/main" id="{1CDFCC15-C67F-3F47-A873-79AA38A31381}"/>
              </a:ext>
            </a:extLst>
          </p:cNvPr>
          <p:cNvGrpSpPr/>
          <p:nvPr/>
        </p:nvGrpSpPr>
        <p:grpSpPr>
          <a:xfrm>
            <a:off x="2694107" y="1196752"/>
            <a:ext cx="2525965" cy="1654259"/>
            <a:chOff x="5652120" y="4183672"/>
            <a:chExt cx="2525965" cy="1654259"/>
          </a:xfrm>
        </p:grpSpPr>
        <p:pic>
          <p:nvPicPr>
            <p:cNvPr id="9" name="図 8">
              <a:extLst>
                <a:ext uri="{FF2B5EF4-FFF2-40B4-BE49-F238E27FC236}">
                  <a16:creationId xmlns="" xmlns:a16="http://schemas.microsoft.com/office/drawing/2014/main" id="{0AE11A95-9F87-EF4A-B707-96AD7A420C0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52120" y="4183672"/>
              <a:ext cx="2525965" cy="1654259"/>
            </a:xfrm>
            <a:prstGeom prst="rect">
              <a:avLst/>
            </a:prstGeom>
          </p:spPr>
        </p:pic>
        <p:sp>
          <p:nvSpPr>
            <p:cNvPr id="10" name="テキスト ボックス 9">
              <a:extLst>
                <a:ext uri="{FF2B5EF4-FFF2-40B4-BE49-F238E27FC236}">
                  <a16:creationId xmlns="" xmlns:a16="http://schemas.microsoft.com/office/drawing/2014/main" id="{21A5B4A4-5098-FC49-95A1-41584F6A2440}"/>
                </a:ext>
              </a:extLst>
            </p:cNvPr>
            <p:cNvSpPr txBox="1"/>
            <p:nvPr/>
          </p:nvSpPr>
          <p:spPr>
            <a:xfrm>
              <a:off x="6051006" y="4506745"/>
              <a:ext cx="1728192" cy="1008112"/>
            </a:xfrm>
            <a:prstGeom prst="rect">
              <a:avLst/>
            </a:prstGeom>
            <a:noFill/>
          </p:spPr>
          <p:txBody>
            <a:bodyPr wrap="square" lIns="0" tIns="0" rIns="0" bIns="0" rtlCol="0" anchor="ctr" anchorCtr="0">
              <a:noAutofit/>
            </a:bodyPr>
            <a:lstStyle/>
            <a:p>
              <a:pPr algn="ctr"/>
              <a:r>
                <a:rPr lang="ja-JP" altLang="en-US" b="1">
                  <a:latin typeface="メイリオ" pitchFamily="50" charset="-128"/>
                  <a:ea typeface="メイリオ" pitchFamily="50" charset="-128"/>
                  <a:cs typeface="メイリオ" pitchFamily="50" charset="-128"/>
                </a:rPr>
                <a:t>こんなことが</a:t>
              </a:r>
              <a:endParaRPr lang="en-US" altLang="ja-JP" b="1" dirty="0">
                <a:latin typeface="メイリオ" pitchFamily="50" charset="-128"/>
                <a:ea typeface="メイリオ" pitchFamily="50" charset="-128"/>
                <a:cs typeface="メイリオ" pitchFamily="50" charset="-128"/>
              </a:endParaRPr>
            </a:p>
            <a:p>
              <a:pPr algn="ctr"/>
              <a:r>
                <a:rPr lang="ja-JP" altLang="en-US" b="1">
                  <a:latin typeface="メイリオ" pitchFamily="50" charset="-128"/>
                  <a:ea typeface="メイリオ" pitchFamily="50" charset="-128"/>
                  <a:cs typeface="メイリオ" pitchFamily="50" charset="-128"/>
                </a:rPr>
                <a:t>できたら</a:t>
              </a:r>
              <a:endParaRPr lang="en-US" altLang="ja-JP" b="1" dirty="0">
                <a:latin typeface="メイリオ" pitchFamily="50" charset="-128"/>
                <a:ea typeface="メイリオ" pitchFamily="50" charset="-128"/>
                <a:cs typeface="メイリオ" pitchFamily="50" charset="-128"/>
              </a:endParaRPr>
            </a:p>
            <a:p>
              <a:pPr algn="ctr"/>
              <a:r>
                <a:rPr lang="ja-JP" altLang="en-US" b="1">
                  <a:latin typeface="メイリオ" pitchFamily="50" charset="-128"/>
                  <a:ea typeface="メイリオ" pitchFamily="50" charset="-128"/>
                  <a:cs typeface="メイリオ" pitchFamily="50" charset="-128"/>
                </a:rPr>
                <a:t>面白いかも</a:t>
              </a:r>
            </a:p>
          </p:txBody>
        </p:sp>
      </p:grpSp>
      <p:grpSp>
        <p:nvGrpSpPr>
          <p:cNvPr id="12" name="グループ化 11">
            <a:extLst>
              <a:ext uri="{FF2B5EF4-FFF2-40B4-BE49-F238E27FC236}">
                <a16:creationId xmlns="" xmlns:a16="http://schemas.microsoft.com/office/drawing/2014/main" id="{3F576DFC-7294-3546-809D-F02794FEE429}"/>
              </a:ext>
            </a:extLst>
          </p:cNvPr>
          <p:cNvGrpSpPr/>
          <p:nvPr/>
        </p:nvGrpSpPr>
        <p:grpSpPr>
          <a:xfrm>
            <a:off x="965915" y="1844601"/>
            <a:ext cx="2525965" cy="1654259"/>
            <a:chOff x="5652120" y="4183672"/>
            <a:chExt cx="2525965" cy="1654259"/>
          </a:xfrm>
        </p:grpSpPr>
        <p:pic>
          <p:nvPicPr>
            <p:cNvPr id="13" name="図 12">
              <a:extLst>
                <a:ext uri="{FF2B5EF4-FFF2-40B4-BE49-F238E27FC236}">
                  <a16:creationId xmlns="" xmlns:a16="http://schemas.microsoft.com/office/drawing/2014/main" id="{4E4215BA-47FD-F34E-836C-164D7A51918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52120" y="4183672"/>
              <a:ext cx="2525965" cy="1654259"/>
            </a:xfrm>
            <a:prstGeom prst="rect">
              <a:avLst/>
            </a:prstGeom>
          </p:spPr>
        </p:pic>
        <p:sp>
          <p:nvSpPr>
            <p:cNvPr id="14" name="テキスト ボックス 13">
              <a:extLst>
                <a:ext uri="{FF2B5EF4-FFF2-40B4-BE49-F238E27FC236}">
                  <a16:creationId xmlns="" xmlns:a16="http://schemas.microsoft.com/office/drawing/2014/main" id="{0A1265C0-0D37-F04D-9CC8-C4174789BD3E}"/>
                </a:ext>
              </a:extLst>
            </p:cNvPr>
            <p:cNvSpPr txBox="1"/>
            <p:nvPr/>
          </p:nvSpPr>
          <p:spPr>
            <a:xfrm>
              <a:off x="6051006" y="4506745"/>
              <a:ext cx="1728192" cy="1008112"/>
            </a:xfrm>
            <a:prstGeom prst="rect">
              <a:avLst/>
            </a:prstGeom>
            <a:noFill/>
          </p:spPr>
          <p:txBody>
            <a:bodyPr wrap="square" lIns="0" tIns="0" rIns="0" bIns="0" rtlCol="0" anchor="ctr" anchorCtr="0">
              <a:noAutofit/>
            </a:bodyPr>
            <a:lstStyle/>
            <a:p>
              <a:pPr algn="ctr"/>
              <a:r>
                <a:rPr lang="ja-JP" altLang="en-US" b="1">
                  <a:latin typeface="メイリオ" pitchFamily="50" charset="-128"/>
                  <a:ea typeface="メイリオ" pitchFamily="50" charset="-128"/>
                  <a:cs typeface="メイリオ" pitchFamily="50" charset="-128"/>
                </a:rPr>
                <a:t>私はこんなことに興味がある</a:t>
              </a:r>
              <a:endParaRPr kumimoji="1" lang="ja-JP" altLang="en-US" b="1"/>
            </a:p>
          </p:txBody>
        </p:sp>
      </p:grpSp>
      <p:grpSp>
        <p:nvGrpSpPr>
          <p:cNvPr id="15" name="グループ化 14">
            <a:extLst>
              <a:ext uri="{FF2B5EF4-FFF2-40B4-BE49-F238E27FC236}">
                <a16:creationId xmlns="" xmlns:a16="http://schemas.microsoft.com/office/drawing/2014/main" id="{3DE3A647-96C4-754A-ABA9-00071EF0C8C0}"/>
              </a:ext>
            </a:extLst>
          </p:cNvPr>
          <p:cNvGrpSpPr/>
          <p:nvPr/>
        </p:nvGrpSpPr>
        <p:grpSpPr>
          <a:xfrm>
            <a:off x="101819" y="3070885"/>
            <a:ext cx="2525965" cy="1654259"/>
            <a:chOff x="5652120" y="4183672"/>
            <a:chExt cx="2525965" cy="1654259"/>
          </a:xfrm>
        </p:grpSpPr>
        <p:pic>
          <p:nvPicPr>
            <p:cNvPr id="16" name="図 15">
              <a:extLst>
                <a:ext uri="{FF2B5EF4-FFF2-40B4-BE49-F238E27FC236}">
                  <a16:creationId xmlns="" xmlns:a16="http://schemas.microsoft.com/office/drawing/2014/main" id="{595C4166-F419-444B-830B-17035E9D461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52120" y="4183672"/>
              <a:ext cx="2525965" cy="1654259"/>
            </a:xfrm>
            <a:prstGeom prst="rect">
              <a:avLst/>
            </a:prstGeom>
          </p:spPr>
        </p:pic>
        <p:sp>
          <p:nvSpPr>
            <p:cNvPr id="17" name="テキスト ボックス 16">
              <a:extLst>
                <a:ext uri="{FF2B5EF4-FFF2-40B4-BE49-F238E27FC236}">
                  <a16:creationId xmlns="" xmlns:a16="http://schemas.microsoft.com/office/drawing/2014/main" id="{B5CB30CB-DC11-024D-AEBE-60929A28CB5A}"/>
                </a:ext>
              </a:extLst>
            </p:cNvPr>
            <p:cNvSpPr txBox="1"/>
            <p:nvPr/>
          </p:nvSpPr>
          <p:spPr>
            <a:xfrm>
              <a:off x="6051006" y="4506745"/>
              <a:ext cx="1728192" cy="1008112"/>
            </a:xfrm>
            <a:prstGeom prst="rect">
              <a:avLst/>
            </a:prstGeom>
            <a:noFill/>
          </p:spPr>
          <p:txBody>
            <a:bodyPr wrap="square" lIns="0" tIns="0" rIns="0" bIns="0" rtlCol="0" anchor="ctr" anchorCtr="0">
              <a:noAutofit/>
            </a:bodyPr>
            <a:lstStyle/>
            <a:p>
              <a:pPr algn="ctr"/>
              <a:r>
                <a:rPr lang="ja-JP" altLang="en-US" b="1">
                  <a:latin typeface="メイリオ" pitchFamily="50" charset="-128"/>
                  <a:ea typeface="メイリオ" pitchFamily="50" charset="-128"/>
                  <a:cs typeface="メイリオ" pitchFamily="50" charset="-128"/>
                </a:rPr>
                <a:t>自分には</a:t>
              </a:r>
              <a:endParaRPr lang="en-US" altLang="ja-JP" b="1" dirty="0">
                <a:latin typeface="メイリオ" pitchFamily="50" charset="-128"/>
                <a:ea typeface="メイリオ" pitchFamily="50" charset="-128"/>
                <a:cs typeface="メイリオ" pitchFamily="50" charset="-128"/>
              </a:endParaRPr>
            </a:p>
            <a:p>
              <a:pPr algn="ctr"/>
              <a:r>
                <a:rPr lang="ja-JP" altLang="en-US" b="1">
                  <a:latin typeface="メイリオ" pitchFamily="50" charset="-128"/>
                  <a:ea typeface="メイリオ" pitchFamily="50" charset="-128"/>
                  <a:cs typeface="メイリオ" pitchFamily="50" charset="-128"/>
                </a:rPr>
                <a:t>知りたい</a:t>
              </a:r>
            </a:p>
            <a:p>
              <a:pPr algn="ctr"/>
              <a:r>
                <a:rPr lang="ja-JP" altLang="en-US" b="1">
                  <a:latin typeface="メイリオ" pitchFamily="50" charset="-128"/>
                  <a:ea typeface="メイリオ" pitchFamily="50" charset="-128"/>
                  <a:cs typeface="メイリオ" pitchFamily="50" charset="-128"/>
                </a:rPr>
                <a:t>ことがある</a:t>
              </a:r>
            </a:p>
          </p:txBody>
        </p:sp>
      </p:grpSp>
      <p:grpSp>
        <p:nvGrpSpPr>
          <p:cNvPr id="18" name="グループ化 17">
            <a:extLst>
              <a:ext uri="{FF2B5EF4-FFF2-40B4-BE49-F238E27FC236}">
                <a16:creationId xmlns="" xmlns:a16="http://schemas.microsoft.com/office/drawing/2014/main" id="{96EFA060-5C84-884A-8042-6EC07232E842}"/>
              </a:ext>
            </a:extLst>
          </p:cNvPr>
          <p:cNvGrpSpPr/>
          <p:nvPr/>
        </p:nvGrpSpPr>
        <p:grpSpPr>
          <a:xfrm>
            <a:off x="3995936" y="4943093"/>
            <a:ext cx="2525965" cy="1654259"/>
            <a:chOff x="5652120" y="4183672"/>
            <a:chExt cx="2525965" cy="1654259"/>
          </a:xfrm>
        </p:grpSpPr>
        <p:pic>
          <p:nvPicPr>
            <p:cNvPr id="19" name="図 18">
              <a:extLst>
                <a:ext uri="{FF2B5EF4-FFF2-40B4-BE49-F238E27FC236}">
                  <a16:creationId xmlns="" xmlns:a16="http://schemas.microsoft.com/office/drawing/2014/main" id="{4AF934FD-6541-A644-B133-6BDA6607C59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52120" y="4183672"/>
              <a:ext cx="2525965" cy="1654259"/>
            </a:xfrm>
            <a:prstGeom prst="rect">
              <a:avLst/>
            </a:prstGeom>
          </p:spPr>
        </p:pic>
        <p:sp>
          <p:nvSpPr>
            <p:cNvPr id="20" name="テキスト ボックス 19">
              <a:extLst>
                <a:ext uri="{FF2B5EF4-FFF2-40B4-BE49-F238E27FC236}">
                  <a16:creationId xmlns="" xmlns:a16="http://schemas.microsoft.com/office/drawing/2014/main" id="{24E9B40A-0D0A-A643-B1AC-49725879CB30}"/>
                </a:ext>
              </a:extLst>
            </p:cNvPr>
            <p:cNvSpPr txBox="1"/>
            <p:nvPr/>
          </p:nvSpPr>
          <p:spPr>
            <a:xfrm>
              <a:off x="6051006" y="4506745"/>
              <a:ext cx="1728192" cy="1008112"/>
            </a:xfrm>
            <a:prstGeom prst="rect">
              <a:avLst/>
            </a:prstGeom>
            <a:noFill/>
          </p:spPr>
          <p:txBody>
            <a:bodyPr wrap="square" lIns="0" tIns="0" rIns="0" bIns="0" rtlCol="0" anchor="ctr" anchorCtr="0">
              <a:noAutofit/>
            </a:bodyPr>
            <a:lstStyle/>
            <a:p>
              <a:pPr algn="ctr"/>
              <a:r>
                <a:rPr lang="ja-JP" altLang="en-US" b="1">
                  <a:latin typeface="メイリオ" pitchFamily="50" charset="-128"/>
                  <a:ea typeface="メイリオ" pitchFamily="50" charset="-128"/>
                  <a:cs typeface="メイリオ" pitchFamily="50" charset="-128"/>
                </a:rPr>
                <a:t>こんな</a:t>
              </a:r>
              <a:endParaRPr lang="en-US" altLang="ja-JP" b="1" dirty="0">
                <a:latin typeface="メイリオ" pitchFamily="50" charset="-128"/>
                <a:ea typeface="メイリオ" pitchFamily="50" charset="-128"/>
                <a:cs typeface="メイリオ" pitchFamily="50" charset="-128"/>
              </a:endParaRPr>
            </a:p>
            <a:p>
              <a:pPr algn="ctr"/>
              <a:r>
                <a:rPr lang="ja-JP" altLang="en-US" b="1">
                  <a:latin typeface="メイリオ" pitchFamily="50" charset="-128"/>
                  <a:ea typeface="メイリオ" pitchFamily="50" charset="-128"/>
                  <a:cs typeface="メイリオ" pitchFamily="50" charset="-128"/>
                </a:rPr>
                <a:t>サービスが</a:t>
              </a:r>
            </a:p>
            <a:p>
              <a:pPr algn="ctr"/>
              <a:r>
                <a:rPr lang="ja-JP" altLang="en-US" b="1">
                  <a:latin typeface="メイリオ" pitchFamily="50" charset="-128"/>
                  <a:ea typeface="メイリオ" pitchFamily="50" charset="-128"/>
                  <a:cs typeface="メイリオ" pitchFamily="50" charset="-128"/>
                </a:rPr>
                <a:t>欲しい</a:t>
              </a:r>
            </a:p>
          </p:txBody>
        </p:sp>
      </p:grpSp>
      <p:grpSp>
        <p:nvGrpSpPr>
          <p:cNvPr id="21" name="グループ化 20">
            <a:extLst>
              <a:ext uri="{FF2B5EF4-FFF2-40B4-BE49-F238E27FC236}">
                <a16:creationId xmlns="" xmlns:a16="http://schemas.microsoft.com/office/drawing/2014/main" id="{BFD382F0-1748-6241-9E02-6EA38ED21086}"/>
              </a:ext>
            </a:extLst>
          </p:cNvPr>
          <p:cNvGrpSpPr/>
          <p:nvPr/>
        </p:nvGrpSpPr>
        <p:grpSpPr>
          <a:xfrm>
            <a:off x="5868144" y="4439037"/>
            <a:ext cx="2525965" cy="1654259"/>
            <a:chOff x="5652120" y="4183672"/>
            <a:chExt cx="2525965" cy="1654259"/>
          </a:xfrm>
        </p:grpSpPr>
        <p:pic>
          <p:nvPicPr>
            <p:cNvPr id="22" name="図 21">
              <a:extLst>
                <a:ext uri="{FF2B5EF4-FFF2-40B4-BE49-F238E27FC236}">
                  <a16:creationId xmlns="" xmlns:a16="http://schemas.microsoft.com/office/drawing/2014/main" id="{3D151C40-AEA4-0F46-BFAD-31AC87373CF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52120" y="4183672"/>
              <a:ext cx="2525965" cy="1654259"/>
            </a:xfrm>
            <a:prstGeom prst="rect">
              <a:avLst/>
            </a:prstGeom>
          </p:spPr>
        </p:pic>
        <p:sp>
          <p:nvSpPr>
            <p:cNvPr id="23" name="テキスト ボックス 22">
              <a:extLst>
                <a:ext uri="{FF2B5EF4-FFF2-40B4-BE49-F238E27FC236}">
                  <a16:creationId xmlns="" xmlns:a16="http://schemas.microsoft.com/office/drawing/2014/main" id="{7D130A5A-7DEA-5C41-B9C5-5D969653D891}"/>
                </a:ext>
              </a:extLst>
            </p:cNvPr>
            <p:cNvSpPr txBox="1"/>
            <p:nvPr/>
          </p:nvSpPr>
          <p:spPr>
            <a:xfrm>
              <a:off x="6051006" y="4506745"/>
              <a:ext cx="1728192" cy="1008112"/>
            </a:xfrm>
            <a:prstGeom prst="rect">
              <a:avLst/>
            </a:prstGeom>
            <a:noFill/>
          </p:spPr>
          <p:txBody>
            <a:bodyPr wrap="square" lIns="0" tIns="0" rIns="0" bIns="0" rtlCol="0" anchor="ctr" anchorCtr="0">
              <a:noAutofit/>
            </a:bodyPr>
            <a:lstStyle/>
            <a:p>
              <a:pPr algn="ctr"/>
              <a:r>
                <a:rPr lang="ja-JP" altLang="en-US" b="1">
                  <a:latin typeface="メイリオ" pitchFamily="50" charset="-128"/>
                  <a:ea typeface="メイリオ" pitchFamily="50" charset="-128"/>
                  <a:cs typeface="メイリオ" pitchFamily="50" charset="-128"/>
                </a:rPr>
                <a:t>こんな商品</a:t>
              </a:r>
              <a:endParaRPr lang="en-US" altLang="ja-JP" b="1" dirty="0">
                <a:latin typeface="メイリオ" pitchFamily="50" charset="-128"/>
                <a:ea typeface="メイリオ" pitchFamily="50" charset="-128"/>
                <a:cs typeface="メイリオ" pitchFamily="50" charset="-128"/>
              </a:endParaRPr>
            </a:p>
            <a:p>
              <a:pPr algn="ctr"/>
              <a:r>
                <a:rPr lang="ja-JP" altLang="en-US" b="1">
                  <a:latin typeface="メイリオ" pitchFamily="50" charset="-128"/>
                  <a:ea typeface="メイリオ" pitchFamily="50" charset="-128"/>
                  <a:cs typeface="メイリオ" pitchFamily="50" charset="-128"/>
                </a:rPr>
                <a:t>あったら</a:t>
              </a:r>
              <a:endParaRPr lang="en-US" altLang="ja-JP" b="1" dirty="0">
                <a:latin typeface="メイリオ" pitchFamily="50" charset="-128"/>
                <a:ea typeface="メイリオ" pitchFamily="50" charset="-128"/>
                <a:cs typeface="メイリオ" pitchFamily="50" charset="-128"/>
              </a:endParaRPr>
            </a:p>
            <a:p>
              <a:pPr algn="ctr"/>
              <a:r>
                <a:rPr lang="ja-JP" altLang="en-US" b="1">
                  <a:latin typeface="メイリオ" pitchFamily="50" charset="-128"/>
                  <a:ea typeface="メイリオ" pitchFamily="50" charset="-128"/>
                  <a:cs typeface="メイリオ" pitchFamily="50" charset="-128"/>
                </a:rPr>
                <a:t>便利かも</a:t>
              </a:r>
            </a:p>
          </p:txBody>
        </p:sp>
      </p:grpSp>
      <p:grpSp>
        <p:nvGrpSpPr>
          <p:cNvPr id="24" name="グループ化 23">
            <a:extLst>
              <a:ext uri="{FF2B5EF4-FFF2-40B4-BE49-F238E27FC236}">
                <a16:creationId xmlns="" xmlns:a16="http://schemas.microsoft.com/office/drawing/2014/main" id="{225DA5FA-63C5-044E-AF04-F6FBF202BBEA}"/>
              </a:ext>
            </a:extLst>
          </p:cNvPr>
          <p:cNvGrpSpPr/>
          <p:nvPr/>
        </p:nvGrpSpPr>
        <p:grpSpPr>
          <a:xfrm>
            <a:off x="6549455" y="3109749"/>
            <a:ext cx="2525965" cy="1654259"/>
            <a:chOff x="5652120" y="4183672"/>
            <a:chExt cx="2525965" cy="1654259"/>
          </a:xfrm>
        </p:grpSpPr>
        <p:pic>
          <p:nvPicPr>
            <p:cNvPr id="25" name="図 24">
              <a:extLst>
                <a:ext uri="{FF2B5EF4-FFF2-40B4-BE49-F238E27FC236}">
                  <a16:creationId xmlns="" xmlns:a16="http://schemas.microsoft.com/office/drawing/2014/main" id="{9B8AE211-C2DA-6C44-BD6C-4D2D4BC6DD3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52120" y="4183672"/>
              <a:ext cx="2525965" cy="1654259"/>
            </a:xfrm>
            <a:prstGeom prst="rect">
              <a:avLst/>
            </a:prstGeom>
          </p:spPr>
        </p:pic>
        <p:sp>
          <p:nvSpPr>
            <p:cNvPr id="26" name="テキスト ボックス 25">
              <a:extLst>
                <a:ext uri="{FF2B5EF4-FFF2-40B4-BE49-F238E27FC236}">
                  <a16:creationId xmlns="" xmlns:a16="http://schemas.microsoft.com/office/drawing/2014/main" id="{B4CD8556-2046-BC4D-B72E-7BFB8C31DE42}"/>
                </a:ext>
              </a:extLst>
            </p:cNvPr>
            <p:cNvSpPr txBox="1"/>
            <p:nvPr/>
          </p:nvSpPr>
          <p:spPr>
            <a:xfrm>
              <a:off x="6051006" y="4506745"/>
              <a:ext cx="1728192" cy="1008112"/>
            </a:xfrm>
            <a:prstGeom prst="rect">
              <a:avLst/>
            </a:prstGeom>
            <a:noFill/>
          </p:spPr>
          <p:txBody>
            <a:bodyPr wrap="square" lIns="0" tIns="0" rIns="0" bIns="0" rtlCol="0" anchor="ctr" anchorCtr="0">
              <a:noAutofit/>
            </a:bodyPr>
            <a:lstStyle/>
            <a:p>
              <a:pPr algn="ctr"/>
              <a:r>
                <a:rPr lang="ja-JP" altLang="en-US" b="1">
                  <a:latin typeface="メイリオ" pitchFamily="50" charset="-128"/>
                  <a:ea typeface="メイリオ" pitchFamily="50" charset="-128"/>
                  <a:cs typeface="メイリオ" pitchFamily="50" charset="-128"/>
                </a:rPr>
                <a:t>何か達成感を</a:t>
              </a:r>
            </a:p>
            <a:p>
              <a:pPr algn="ctr"/>
              <a:r>
                <a:rPr lang="ja-JP" altLang="en-US" b="1">
                  <a:latin typeface="メイリオ" pitchFamily="50" charset="-128"/>
                  <a:ea typeface="メイリオ" pitchFamily="50" charset="-128"/>
                  <a:cs typeface="メイリオ" pitchFamily="50" charset="-128"/>
                </a:rPr>
                <a:t>得たい</a:t>
              </a:r>
            </a:p>
          </p:txBody>
        </p:sp>
      </p:grpSp>
    </p:spTree>
    <p:extLst>
      <p:ext uri="{BB962C8B-B14F-4D97-AF65-F5344CB8AC3E}">
        <p14:creationId xmlns="" xmlns:p14="http://schemas.microsoft.com/office/powerpoint/2010/main" val="355756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A8B97B6-8142-F847-A98E-9BA55B02AD7C}"/>
              </a:ext>
            </a:extLst>
          </p:cNvPr>
          <p:cNvSpPr>
            <a:spLocks noGrp="1"/>
          </p:cNvSpPr>
          <p:nvPr>
            <p:ph type="title"/>
          </p:nvPr>
        </p:nvSpPr>
        <p:spPr/>
        <p:txBody>
          <a:bodyPr/>
          <a:lstStyle/>
          <a:p>
            <a:r>
              <a:rPr lang="ja-JP" altLang="en-US" sz="3200" dirty="0">
                <a:latin typeface="メイリオ" pitchFamily="50" charset="-128"/>
                <a:ea typeface="メイリオ" pitchFamily="50" charset="-128"/>
                <a:cs typeface="メイリオ" pitchFamily="50" charset="-128"/>
              </a:rPr>
              <a:t>「探究」って何が楽しいの</a:t>
            </a:r>
            <a:r>
              <a:rPr lang="ja-JP" altLang="en-US" sz="3200" dirty="0" smtClean="0">
                <a:latin typeface="メイリオ" pitchFamily="50" charset="-128"/>
                <a:ea typeface="メイリオ" pitchFamily="50" charset="-128"/>
                <a:cs typeface="メイリオ" pitchFamily="50" charset="-128"/>
              </a:rPr>
              <a:t>？</a:t>
            </a:r>
            <a:r>
              <a:rPr lang="ja-JP" altLang="en-US" sz="3200" dirty="0" smtClean="0">
                <a:latin typeface="メイリオ" pitchFamily="50" charset="-128"/>
                <a:ea typeface="メイリオ" pitchFamily="50" charset="-128"/>
                <a:cs typeface="メイリオ" pitchFamily="50" charset="-128"/>
              </a:rPr>
              <a:t>（</a:t>
            </a:r>
            <a:r>
              <a:rPr lang="en-US" altLang="ja-JP" sz="3200" dirty="0" smtClean="0">
                <a:latin typeface="メイリオ" pitchFamily="50" charset="-128"/>
                <a:ea typeface="メイリオ" pitchFamily="50" charset="-128"/>
                <a:cs typeface="メイリオ" pitchFamily="50" charset="-128"/>
              </a:rPr>
              <a:t>p5</a:t>
            </a:r>
            <a:r>
              <a:rPr lang="ja-JP" altLang="en-US" sz="3200" dirty="0" smtClean="0">
                <a:latin typeface="メイリオ" pitchFamily="50" charset="-128"/>
                <a:ea typeface="メイリオ" pitchFamily="50" charset="-128"/>
                <a:cs typeface="メイリオ" pitchFamily="50" charset="-128"/>
              </a:rPr>
              <a:t>）</a:t>
            </a:r>
            <a:endParaRPr kumimoji="1" lang="ja-JP" altLang="en-US" sz="3200" dirty="0"/>
          </a:p>
        </p:txBody>
      </p:sp>
      <p:sp>
        <p:nvSpPr>
          <p:cNvPr id="3" name="コンテンツ プレースホルダー 2">
            <a:extLst>
              <a:ext uri="{FF2B5EF4-FFF2-40B4-BE49-F238E27FC236}">
                <a16:creationId xmlns="" xmlns:a16="http://schemas.microsoft.com/office/drawing/2014/main" id="{065C60D8-3C46-5040-9D6D-58A1442DE28A}"/>
              </a:ext>
            </a:extLst>
          </p:cNvPr>
          <p:cNvSpPr>
            <a:spLocks noGrp="1"/>
          </p:cNvSpPr>
          <p:nvPr>
            <p:ph idx="1"/>
          </p:nvPr>
        </p:nvSpPr>
        <p:spPr>
          <a:xfrm>
            <a:off x="442913" y="3717056"/>
            <a:ext cx="8243887" cy="2448248"/>
          </a:xfrm>
        </p:spPr>
        <p:txBody>
          <a:bodyPr>
            <a:normAutofit/>
          </a:bodyPr>
          <a:lstStyle/>
          <a:p>
            <a:r>
              <a:rPr lang="ja-JP" altLang="en-US" b="1" dirty="0">
                <a:latin typeface="メイリオ" pitchFamily="50" charset="-128"/>
                <a:ea typeface="メイリオ" pitchFamily="50" charset="-128"/>
                <a:cs typeface="メイリオ" pitchFamily="50" charset="-128"/>
              </a:rPr>
              <a:t>感想</a:t>
            </a:r>
            <a:endParaRPr lang="en-US" altLang="ja-JP" b="1" dirty="0">
              <a:latin typeface="メイリオ" pitchFamily="50" charset="-128"/>
              <a:ea typeface="メイリオ" pitchFamily="50" charset="-128"/>
              <a:cs typeface="メイリオ" pitchFamily="50" charset="-128"/>
            </a:endParaRPr>
          </a:p>
          <a:p>
            <a:r>
              <a:rPr lang="ja-JP" altLang="en-US" dirty="0"/>
              <a:t>・地域</a:t>
            </a:r>
            <a:r>
              <a:rPr lang="en" altLang="ja-JP" dirty="0"/>
              <a:t>PR</a:t>
            </a:r>
            <a:r>
              <a:rPr lang="ja-JP" altLang="en-US" dirty="0"/>
              <a:t>イベントで販売</a:t>
            </a:r>
          </a:p>
          <a:p>
            <a:r>
              <a:rPr lang="ja-JP" altLang="en-US" dirty="0"/>
              <a:t>・</a:t>
            </a:r>
            <a:r>
              <a:rPr lang="ja-JP" altLang="en-US" dirty="0">
                <a:solidFill>
                  <a:srgbClr val="FF0000"/>
                </a:solidFill>
              </a:rPr>
              <a:t>地域活性化に貢献</a:t>
            </a:r>
            <a:r>
              <a:rPr lang="ja-JP" altLang="en-US" dirty="0"/>
              <a:t>（達成感・認められる）</a:t>
            </a:r>
          </a:p>
          <a:p>
            <a:r>
              <a:rPr lang="ja-JP" altLang="en-US" dirty="0"/>
              <a:t>・出た課題を</a:t>
            </a:r>
            <a:r>
              <a:rPr lang="ja-JP" altLang="en-US" dirty="0">
                <a:solidFill>
                  <a:srgbClr val="FF0000"/>
                </a:solidFill>
              </a:rPr>
              <a:t>次に活かしたい</a:t>
            </a:r>
            <a:r>
              <a:rPr lang="ja-JP" altLang="en-US" dirty="0"/>
              <a:t>（意欲向上）</a:t>
            </a:r>
          </a:p>
          <a:p>
            <a:r>
              <a:rPr lang="ja-JP" altLang="en-US" dirty="0"/>
              <a:t>・更に</a:t>
            </a:r>
            <a:r>
              <a:rPr lang="ja-JP" altLang="en-US" dirty="0">
                <a:solidFill>
                  <a:srgbClr val="FF0000"/>
                </a:solidFill>
              </a:rPr>
              <a:t>改良した商品</a:t>
            </a:r>
            <a:r>
              <a:rPr lang="ja-JP" altLang="en-US" dirty="0"/>
              <a:t>を開発したい（成長）</a:t>
            </a:r>
            <a:endParaRPr kumimoji="1" lang="ja-JP" altLang="en-US" dirty="0"/>
          </a:p>
        </p:txBody>
      </p:sp>
      <p:sp>
        <p:nvSpPr>
          <p:cNvPr id="4" name="テキスト プレースホルダー 3">
            <a:extLst>
              <a:ext uri="{FF2B5EF4-FFF2-40B4-BE49-F238E27FC236}">
                <a16:creationId xmlns="" xmlns:a16="http://schemas.microsoft.com/office/drawing/2014/main" id="{B88169B5-4A1B-3D44-9F0D-ADB576F51E2A}"/>
              </a:ext>
            </a:extLst>
          </p:cNvPr>
          <p:cNvSpPr>
            <a:spLocks noGrp="1"/>
          </p:cNvSpPr>
          <p:nvPr>
            <p:ph type="body" sz="quarter" idx="10"/>
          </p:nvPr>
        </p:nvSpPr>
        <p:spPr/>
        <p:txBody>
          <a:bodyPr/>
          <a:lstStyle/>
          <a:p>
            <a:r>
              <a:rPr kumimoji="1" lang="en-US" altLang="ja-JP" dirty="0"/>
              <a:t>1-6</a:t>
            </a:r>
            <a:endParaRPr kumimoji="1" lang="ja-JP" altLang="en-US"/>
          </a:p>
        </p:txBody>
      </p:sp>
      <p:sp>
        <p:nvSpPr>
          <p:cNvPr id="5" name="テキスト プレースホルダー 4">
            <a:extLst>
              <a:ext uri="{FF2B5EF4-FFF2-40B4-BE49-F238E27FC236}">
                <a16:creationId xmlns="" xmlns:a16="http://schemas.microsoft.com/office/drawing/2014/main" id="{AA446B31-7E84-4840-8036-BE37D11C2061}"/>
              </a:ext>
            </a:extLst>
          </p:cNvPr>
          <p:cNvSpPr>
            <a:spLocks noGrp="1"/>
          </p:cNvSpPr>
          <p:nvPr>
            <p:ph type="body" sz="quarter" idx="11"/>
          </p:nvPr>
        </p:nvSpPr>
        <p:spPr/>
        <p:txBody>
          <a:bodyPr/>
          <a:lstStyle/>
          <a:p>
            <a:r>
              <a:rPr lang="ja-JP" altLang="en-US"/>
              <a:t>探究活動</a:t>
            </a:r>
          </a:p>
        </p:txBody>
      </p:sp>
      <p:sp>
        <p:nvSpPr>
          <p:cNvPr id="11" name="コンテンツ プレースホルダー 2">
            <a:extLst>
              <a:ext uri="{FF2B5EF4-FFF2-40B4-BE49-F238E27FC236}">
                <a16:creationId xmlns="" xmlns:a16="http://schemas.microsoft.com/office/drawing/2014/main" id="{C750993E-584D-DE43-BA8B-6BCE3A4A0E0A}"/>
              </a:ext>
            </a:extLst>
          </p:cNvPr>
          <p:cNvSpPr txBox="1">
            <a:spLocks/>
          </p:cNvSpPr>
          <p:nvPr/>
        </p:nvSpPr>
        <p:spPr>
          <a:xfrm>
            <a:off x="442913" y="1612510"/>
            <a:ext cx="8243887" cy="448338"/>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1pPr>
            <a:lvl2pPr marL="45720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2pPr>
            <a:lvl3pPr marL="91440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3pPr>
            <a:lvl4pPr marL="137160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4pPr>
            <a:lvl5pPr marL="1828800" indent="0" algn="l" defTabSz="914400" rtl="0" eaLnBrk="1" latinLnBrk="0" hangingPunct="1">
              <a:spcBef>
                <a:spcPct val="20000"/>
              </a:spcBef>
              <a:buFont typeface="Arial" pitchFamily="34" charset="0"/>
              <a:buNone/>
              <a:defRPr kumimoji="1" sz="2800" kern="1200">
                <a:solidFill>
                  <a:schemeClr val="tx1">
                    <a:lumMod val="75000"/>
                    <a:lumOff val="25000"/>
                  </a:schemeClr>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b="1" dirty="0">
                <a:latin typeface="メイリオ" pitchFamily="50" charset="-128"/>
                <a:ea typeface="メイリオ" pitchFamily="50" charset="-128"/>
                <a:cs typeface="メイリオ" pitchFamily="50" charset="-128"/>
              </a:rPr>
              <a:t>A</a:t>
            </a:r>
            <a:r>
              <a:rPr lang="ja-JP" altLang="en-US" b="1">
                <a:latin typeface="メイリオ" pitchFamily="50" charset="-128"/>
                <a:ea typeface="メイリオ" pitchFamily="50" charset="-128"/>
                <a:cs typeface="メイリオ" pitchFamily="50" charset="-128"/>
              </a:rPr>
              <a:t>グループの例</a:t>
            </a:r>
            <a:endParaRPr lang="en-US" altLang="ja-JP" b="1" dirty="0">
              <a:latin typeface="メイリオ" pitchFamily="50" charset="-128"/>
              <a:ea typeface="メイリオ" pitchFamily="50" charset="-128"/>
              <a:cs typeface="メイリオ" pitchFamily="50" charset="-128"/>
            </a:endParaRPr>
          </a:p>
        </p:txBody>
      </p:sp>
      <p:grpSp>
        <p:nvGrpSpPr>
          <p:cNvPr id="14" name="グループ化 13">
            <a:extLst>
              <a:ext uri="{FF2B5EF4-FFF2-40B4-BE49-F238E27FC236}">
                <a16:creationId xmlns="" xmlns:a16="http://schemas.microsoft.com/office/drawing/2014/main" id="{A9BC28B6-E767-0346-88DB-BCAB35554E1B}"/>
              </a:ext>
            </a:extLst>
          </p:cNvPr>
          <p:cNvGrpSpPr/>
          <p:nvPr/>
        </p:nvGrpSpPr>
        <p:grpSpPr>
          <a:xfrm>
            <a:off x="418280" y="2204864"/>
            <a:ext cx="8282952" cy="1008000"/>
            <a:chOff x="442912" y="2132856"/>
            <a:chExt cx="8282952" cy="1008000"/>
          </a:xfrm>
        </p:grpSpPr>
        <p:sp>
          <p:nvSpPr>
            <p:cNvPr id="15" name="正方形/長方形 14">
              <a:extLst>
                <a:ext uri="{FF2B5EF4-FFF2-40B4-BE49-F238E27FC236}">
                  <a16:creationId xmlns="" xmlns:a16="http://schemas.microsoft.com/office/drawing/2014/main" id="{DE9BA83A-C549-8C4D-80AC-03188162B0D3}"/>
                </a:ext>
              </a:extLst>
            </p:cNvPr>
            <p:cNvSpPr/>
            <p:nvPr/>
          </p:nvSpPr>
          <p:spPr>
            <a:xfrm>
              <a:off x="442912" y="2132856"/>
              <a:ext cx="2700000" cy="1008000"/>
            </a:xfrm>
            <a:prstGeom prst="rect">
              <a:avLst/>
            </a:prstGeom>
            <a:noFill/>
            <a:ln w="38100">
              <a:solidFill>
                <a:srgbClr val="0EB299"/>
              </a:solidFill>
            </a:ln>
          </p:spPr>
          <p:txBody>
            <a:bodyPr wrap="square" lIns="0" tIns="0" rIns="0" bIns="0" anchor="ctr" anchorCtr="0">
              <a:noAutofit/>
            </a:bodyPr>
            <a:lstStyle/>
            <a:p>
              <a:pPr algn="ctr" fontAlgn="base"/>
              <a:r>
                <a:rPr lang="ja-JP" altLang="en-US" sz="2400" b="1" dirty="0">
                  <a:latin typeface="メイリオ" pitchFamily="50" charset="-128"/>
                  <a:ea typeface="メイリオ" pitchFamily="50" charset="-128"/>
                  <a:cs typeface="メイリオ" pitchFamily="50" charset="-128"/>
                </a:rPr>
                <a:t>地元を</a:t>
              </a:r>
              <a:endParaRPr lang="en-US" altLang="ja-JP" sz="2400" b="1" dirty="0">
                <a:latin typeface="メイリオ" pitchFamily="50" charset="-128"/>
                <a:ea typeface="メイリオ" pitchFamily="50" charset="-128"/>
                <a:cs typeface="メイリオ" pitchFamily="50" charset="-128"/>
              </a:endParaRPr>
            </a:p>
            <a:p>
              <a:pPr algn="ctr" fontAlgn="base"/>
              <a:r>
                <a:rPr lang="ja-JP" altLang="en-US" sz="2400" b="1" dirty="0">
                  <a:latin typeface="メイリオ" pitchFamily="50" charset="-128"/>
                  <a:ea typeface="メイリオ" pitchFamily="50" charset="-128"/>
                  <a:cs typeface="メイリオ" pitchFamily="50" charset="-128"/>
                </a:rPr>
                <a:t>活性化したい</a:t>
              </a:r>
              <a:endParaRPr lang="en-US" altLang="ja-JP" sz="2400" b="1" dirty="0">
                <a:latin typeface="メイリオ" pitchFamily="50" charset="-128"/>
                <a:ea typeface="メイリオ" pitchFamily="50" charset="-128"/>
                <a:cs typeface="メイリオ" pitchFamily="50" charset="-128"/>
              </a:endParaRPr>
            </a:p>
          </p:txBody>
        </p:sp>
        <p:sp>
          <p:nvSpPr>
            <p:cNvPr id="16" name="正方形/長方形 15">
              <a:extLst>
                <a:ext uri="{FF2B5EF4-FFF2-40B4-BE49-F238E27FC236}">
                  <a16:creationId xmlns="" xmlns:a16="http://schemas.microsoft.com/office/drawing/2014/main" id="{F2C86C7E-C129-BC43-A615-752029863157}"/>
                </a:ext>
              </a:extLst>
            </p:cNvPr>
            <p:cNvSpPr/>
            <p:nvPr/>
          </p:nvSpPr>
          <p:spPr>
            <a:xfrm>
              <a:off x="3558388" y="2132856"/>
              <a:ext cx="2340000" cy="1008000"/>
            </a:xfrm>
            <a:prstGeom prst="rect">
              <a:avLst/>
            </a:prstGeom>
            <a:noFill/>
            <a:ln w="38100">
              <a:solidFill>
                <a:srgbClr val="0EB299"/>
              </a:solidFill>
            </a:ln>
          </p:spPr>
          <p:txBody>
            <a:bodyPr wrap="square" lIns="0" tIns="0" rIns="0" bIns="0" anchor="ctr" anchorCtr="0">
              <a:noAutofit/>
            </a:bodyPr>
            <a:lstStyle/>
            <a:p>
              <a:pPr algn="ctr" fontAlgn="base"/>
              <a:r>
                <a:rPr lang="ja-JP" altLang="en-US" sz="2000" b="1" dirty="0">
                  <a:latin typeface="メイリオ" pitchFamily="50" charset="-128"/>
                  <a:ea typeface="メイリオ" pitchFamily="50" charset="-128"/>
                  <a:cs typeface="メイリオ" pitchFamily="50" charset="-128"/>
                </a:rPr>
                <a:t>○○寺に</a:t>
              </a:r>
              <a:r>
                <a:rPr lang="ja-JP" altLang="en-US" sz="2000" b="1" dirty="0" smtClean="0">
                  <a:latin typeface="メイリオ" pitchFamily="50" charset="-128"/>
                  <a:ea typeface="メイリオ" pitchFamily="50" charset="-128"/>
                  <a:cs typeface="メイリオ" pitchFamily="50" charset="-128"/>
                </a:rPr>
                <a:t>外国人</a:t>
              </a:r>
              <a:endParaRPr lang="en-US" altLang="ja-JP" sz="2000" b="1" dirty="0" smtClean="0">
                <a:latin typeface="メイリオ" pitchFamily="50" charset="-128"/>
                <a:ea typeface="メイリオ" pitchFamily="50" charset="-128"/>
                <a:cs typeface="メイリオ" pitchFamily="50" charset="-128"/>
              </a:endParaRPr>
            </a:p>
            <a:p>
              <a:pPr algn="ctr" fontAlgn="base"/>
              <a:r>
                <a:rPr lang="ja-JP" altLang="en-US" sz="2000" b="1" dirty="0" smtClean="0">
                  <a:latin typeface="メイリオ" pitchFamily="50" charset="-128"/>
                  <a:ea typeface="メイリオ" pitchFamily="50" charset="-128"/>
                  <a:cs typeface="メイリオ" pitchFamily="50" charset="-128"/>
                </a:rPr>
                <a:t>観光客</a:t>
              </a:r>
              <a:r>
                <a:rPr lang="ja-JP" altLang="en-US" sz="2000" b="1" dirty="0">
                  <a:latin typeface="メイリオ" pitchFamily="50" charset="-128"/>
                  <a:ea typeface="メイリオ" pitchFamily="50" charset="-128"/>
                  <a:cs typeface="メイリオ" pitchFamily="50" charset="-128"/>
                </a:rPr>
                <a:t>を呼びたい</a:t>
              </a:r>
              <a:endParaRPr lang="en-US" altLang="ja-JP" sz="2000" b="1" dirty="0">
                <a:latin typeface="メイリオ" pitchFamily="50" charset="-128"/>
                <a:ea typeface="メイリオ" pitchFamily="50" charset="-128"/>
                <a:cs typeface="メイリオ" pitchFamily="50" charset="-128"/>
              </a:endParaRPr>
            </a:p>
          </p:txBody>
        </p:sp>
        <p:sp>
          <p:nvSpPr>
            <p:cNvPr id="17" name="正方形/長方形 16">
              <a:extLst>
                <a:ext uri="{FF2B5EF4-FFF2-40B4-BE49-F238E27FC236}">
                  <a16:creationId xmlns="" xmlns:a16="http://schemas.microsoft.com/office/drawing/2014/main" id="{A8BEC2B7-10B5-FB48-BF3D-8DA828E2AA1B}"/>
                </a:ext>
              </a:extLst>
            </p:cNvPr>
            <p:cNvSpPr/>
            <p:nvPr/>
          </p:nvSpPr>
          <p:spPr>
            <a:xfrm>
              <a:off x="6313864" y="2132856"/>
              <a:ext cx="2412000" cy="1008000"/>
            </a:xfrm>
            <a:prstGeom prst="rect">
              <a:avLst/>
            </a:prstGeom>
            <a:noFill/>
            <a:ln w="38100">
              <a:solidFill>
                <a:srgbClr val="0EB299"/>
              </a:solidFill>
            </a:ln>
          </p:spPr>
          <p:txBody>
            <a:bodyPr wrap="square" lIns="0" tIns="0" rIns="0" bIns="0" anchor="ctr" anchorCtr="0">
              <a:noAutofit/>
            </a:bodyPr>
            <a:lstStyle/>
            <a:p>
              <a:pPr algn="ctr" fontAlgn="base"/>
              <a:r>
                <a:rPr lang="ja-JP" altLang="en-US" sz="2400" b="1" dirty="0" smtClean="0">
                  <a:latin typeface="メイリオ" pitchFamily="50" charset="-128"/>
                  <a:ea typeface="メイリオ" pitchFamily="50" charset="-128"/>
                  <a:cs typeface="メイリオ" pitchFamily="50" charset="-128"/>
                </a:rPr>
                <a:t>英語でのパンフレットを作成</a:t>
              </a:r>
              <a:endParaRPr lang="ja-JP" altLang="en-US" sz="2400" b="1" dirty="0">
                <a:latin typeface="メイリオ" pitchFamily="50" charset="-128"/>
                <a:ea typeface="メイリオ" pitchFamily="50" charset="-128"/>
                <a:cs typeface="メイリオ" pitchFamily="50" charset="-128"/>
              </a:endParaRPr>
            </a:p>
          </p:txBody>
        </p:sp>
        <p:sp>
          <p:nvSpPr>
            <p:cNvPr id="18" name="二等辺三角形 15">
              <a:extLst>
                <a:ext uri="{FF2B5EF4-FFF2-40B4-BE49-F238E27FC236}">
                  <a16:creationId xmlns="" xmlns:a16="http://schemas.microsoft.com/office/drawing/2014/main" id="{673EC773-CFA7-6B4F-9285-27898B9549D7}"/>
                </a:ext>
              </a:extLst>
            </p:cNvPr>
            <p:cNvSpPr/>
            <p:nvPr/>
          </p:nvSpPr>
          <p:spPr>
            <a:xfrm rot="5400000">
              <a:off x="5890102" y="2510856"/>
              <a:ext cx="432048" cy="252000"/>
            </a:xfrm>
            <a:prstGeom prst="triangle">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6">
              <a:extLst>
                <a:ext uri="{FF2B5EF4-FFF2-40B4-BE49-F238E27FC236}">
                  <a16:creationId xmlns="" xmlns:a16="http://schemas.microsoft.com/office/drawing/2014/main" id="{3856C711-6426-6A43-9175-E87FC5B5D44E}"/>
                </a:ext>
              </a:extLst>
            </p:cNvPr>
            <p:cNvSpPr/>
            <p:nvPr/>
          </p:nvSpPr>
          <p:spPr>
            <a:xfrm rot="5400000">
              <a:off x="3134626" y="2510856"/>
              <a:ext cx="432048" cy="252000"/>
            </a:xfrm>
            <a:prstGeom prst="triangle">
              <a:avLst/>
            </a:prstGeom>
            <a:solidFill>
              <a:srgbClr val="0E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 name="Picture 2">
            <a:extLst>
              <a:ext uri="{FF2B5EF4-FFF2-40B4-BE49-F238E27FC236}">
                <a16:creationId xmlns="" xmlns:a16="http://schemas.microsoft.com/office/drawing/2014/main" id="{C279A486-8635-FA46-802F-B2B82D644823}"/>
              </a:ext>
            </a:extLst>
          </p:cNvPr>
          <p:cNvPicPr>
            <a:picLocks noChangeAspect="1" noChangeArrowheads="1"/>
          </p:cNvPicPr>
          <p:nvPr/>
        </p:nvPicPr>
        <p:blipFill>
          <a:blip r:embed="rId3" cstate="print"/>
          <a:srcRect/>
          <a:stretch>
            <a:fillRect/>
          </a:stretch>
        </p:blipFill>
        <p:spPr bwMode="auto">
          <a:xfrm>
            <a:off x="7740352" y="3059039"/>
            <a:ext cx="1104752" cy="1378073"/>
          </a:xfrm>
          <a:prstGeom prst="rect">
            <a:avLst/>
          </a:prstGeom>
          <a:noFill/>
          <a:ln w="9525">
            <a:noFill/>
            <a:miter lim="800000"/>
            <a:headEnd/>
            <a:tailEnd/>
          </a:ln>
        </p:spPr>
      </p:pic>
    </p:spTree>
    <p:extLst>
      <p:ext uri="{BB962C8B-B14F-4D97-AF65-F5344CB8AC3E}">
        <p14:creationId xmlns="" xmlns:p14="http://schemas.microsoft.com/office/powerpoint/2010/main" val="3928346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1738</TotalTime>
  <Words>1183</Words>
  <Application>Microsoft Office PowerPoint</Application>
  <PresentationFormat>画面に合わせる (4:3)</PresentationFormat>
  <Paragraphs>546</Paragraphs>
  <Slides>29</Slides>
  <Notes>29</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探究活動 ガイダンス</vt:lpstr>
      <vt:lpstr>目次</vt:lpstr>
      <vt:lpstr>探究活動とは何か？</vt:lpstr>
      <vt:lpstr>「探究」って何だろうか？</vt:lpstr>
      <vt:lpstr>「探究」って何だろうか？</vt:lpstr>
      <vt:lpstr>「探究」って何だろうか？</vt:lpstr>
      <vt:lpstr>探究活動は 楽しい</vt:lpstr>
      <vt:lpstr>「探究」とは？</vt:lpstr>
      <vt:lpstr>「探究」って何が楽しいの？（p5）</vt:lpstr>
      <vt:lpstr>「探究」って何が楽しいの？（p6）</vt:lpstr>
      <vt:lpstr>「探究」は社会直結型の学習</vt:lpstr>
      <vt:lpstr>「探究」の類似例</vt:lpstr>
      <vt:lpstr>「探究」の類似例</vt:lpstr>
      <vt:lpstr>「探究」とは</vt:lpstr>
      <vt:lpstr>課題設定を体験する</vt:lpstr>
      <vt:lpstr>課題発見は難しい（p7）</vt:lpstr>
      <vt:lpstr>課題発見は難しい（p7）</vt:lpstr>
      <vt:lpstr>課題発見は難しい（p８）</vt:lpstr>
      <vt:lpstr>これは何？</vt:lpstr>
      <vt:lpstr>何で青が左なの？</vt:lpstr>
      <vt:lpstr>緑色なのに青と呼ぶのはなぜ？</vt:lpstr>
      <vt:lpstr>何で3色なの？</vt:lpstr>
      <vt:lpstr>誰が管理しているの？</vt:lpstr>
      <vt:lpstr>信号機に関する疑問いくつ出るかな？</vt:lpstr>
      <vt:lpstr>例えば</vt:lpstr>
      <vt:lpstr>例えば</vt:lpstr>
      <vt:lpstr>例えば</vt:lpstr>
      <vt:lpstr>課題設定＝疑問探し</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田中 健介</dc:creator>
  <cp:lastModifiedBy>JMPN33</cp:lastModifiedBy>
  <cp:revision>154</cp:revision>
  <dcterms:created xsi:type="dcterms:W3CDTF">2019-02-07T00:13:24Z</dcterms:created>
  <dcterms:modified xsi:type="dcterms:W3CDTF">2019-05-16T05:35:23Z</dcterms:modified>
</cp:coreProperties>
</file>