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2" r:id="rId4"/>
    <p:sldId id="267" r:id="rId5"/>
    <p:sldId id="268" r:id="rId6"/>
    <p:sldId id="270" r:id="rId7"/>
    <p:sldId id="273" r:id="rId8"/>
    <p:sldId id="274" r:id="rId9"/>
    <p:sldId id="275" r:id="rId10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6024" autoAdjust="0"/>
  </p:normalViewPr>
  <p:slideViewPr>
    <p:cSldViewPr>
      <p:cViewPr>
        <p:scale>
          <a:sx n="50" d="100"/>
          <a:sy n="50" d="100"/>
        </p:scale>
        <p:origin x="-13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934" y="-90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9CDB9-2FC4-4813-B767-ED0CFE4D7C30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55C2D-0C35-4123-B1D3-C5B72134B0C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71D70C0F-91F8-435F-B634-5ED444CBE502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1427" tIns="45714" rIns="91427" bIns="45714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BBB4381C-4910-4976-BEFD-2F5CCD40417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　授業の準備　</a:t>
            </a:r>
            <a:r>
              <a:rPr lang="en-US" altLang="ja-JP" dirty="0" smtClean="0"/>
              <a:t>】</a:t>
            </a:r>
          </a:p>
          <a:p>
            <a:r>
              <a:rPr lang="ja-JP" altLang="en-US" dirty="0" smtClean="0"/>
              <a:t>１．ワーク用の座席をどのようにするかを決めておく　ワークシートをあらかじめ配布する</a:t>
            </a:r>
            <a:endParaRPr lang="en-US" altLang="ja-JP" dirty="0" smtClean="0"/>
          </a:p>
          <a:p>
            <a:r>
              <a:rPr lang="ja-JP" altLang="en-US" dirty="0" smtClean="0"/>
              <a:t>　　▼教員歴１</a:t>
            </a:r>
            <a:r>
              <a:rPr lang="en-US" altLang="ja-JP" dirty="0" smtClean="0"/>
              <a:t>〜</a:t>
            </a:r>
            <a:r>
              <a:rPr lang="ja-JP" altLang="en-US" dirty="0" smtClean="0"/>
              <a:t>２年目の授業者にオススメ</a:t>
            </a:r>
            <a:endParaRPr lang="en-US" altLang="ja-JP" dirty="0" smtClean="0"/>
          </a:p>
          <a:p>
            <a:r>
              <a:rPr lang="ja-JP" altLang="en-US" dirty="0" smtClean="0"/>
              <a:t>　　例</a:t>
            </a:r>
            <a:r>
              <a:rPr lang="ja-JP" altLang="ja-JP" dirty="0" smtClean="0"/>
              <a:t>１</a:t>
            </a:r>
            <a:r>
              <a:rPr lang="ja-JP" altLang="en-US" dirty="0" smtClean="0"/>
              <a:t>）いつもの教室型で始めて、ペアワークを行うときにワーク用の座席にする</a:t>
            </a:r>
            <a:endParaRPr lang="en-US" altLang="ja-JP" dirty="0" smtClean="0"/>
          </a:p>
          <a:p>
            <a:r>
              <a:rPr lang="ja-JP" altLang="en-US" dirty="0" smtClean="0"/>
              <a:t>　　例</a:t>
            </a:r>
            <a:r>
              <a:rPr lang="ja-JP" altLang="ja-JP" dirty="0" smtClean="0"/>
              <a:t>２</a:t>
            </a:r>
            <a:r>
              <a:rPr lang="ja-JP" altLang="en-US" dirty="0" smtClean="0"/>
              <a:t>）最初からワーク用の席にしておく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ワークを行う場合、どういったメンバーで組むのかもあらかじめ決めておくと</a:t>
            </a:r>
            <a:endParaRPr lang="en-US" altLang="ja-JP" dirty="0" smtClean="0"/>
          </a:p>
          <a:p>
            <a:r>
              <a:rPr lang="ja-JP" altLang="en-US" dirty="0" smtClean="0"/>
              <a:t>　　　</a:t>
            </a:r>
            <a:r>
              <a:rPr lang="ja-JP" altLang="en-US" baseline="0" dirty="0" smtClean="0"/>
              <a:t> 授業運営がしやすくなります</a:t>
            </a:r>
            <a:endParaRPr lang="en-US" altLang="ja-JP" dirty="0" smtClean="0"/>
          </a:p>
          <a:p>
            <a:r>
              <a:rPr lang="ja-JP" altLang="en-US" dirty="0" smtClean="0"/>
              <a:t>　　　</a:t>
            </a:r>
            <a:r>
              <a:rPr lang="ja-JP" altLang="en-US" baseline="0" dirty="0" smtClean="0"/>
              <a:t> </a:t>
            </a:r>
            <a:r>
              <a:rPr lang="ja-JP" altLang="en-US" dirty="0" smtClean="0"/>
              <a:t>例）教室型の席の近所の人同士、掃除の班、完全自由　など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　　▼ベテラン授業者にオススメ</a:t>
            </a:r>
            <a:endParaRPr lang="en-US" altLang="ja-JP" dirty="0" smtClean="0"/>
          </a:p>
          <a:p>
            <a:r>
              <a:rPr lang="ja-JP" altLang="en-US" dirty="0" smtClean="0"/>
              <a:t>　　例</a:t>
            </a:r>
            <a:r>
              <a:rPr lang="ja-JP" altLang="ja-JP" dirty="0" smtClean="0"/>
              <a:t>１</a:t>
            </a:r>
            <a:r>
              <a:rPr lang="ja-JP" altLang="en-US" dirty="0" smtClean="0"/>
              <a:t>）最初からワーク用の席にする</a:t>
            </a:r>
            <a:endParaRPr lang="en-US" altLang="ja-JP" dirty="0" smtClean="0"/>
          </a:p>
          <a:p>
            <a:r>
              <a:rPr lang="ja-JP" altLang="en-US" dirty="0" smtClean="0"/>
              <a:t>　　休み時間中に席を作っておくように指示しておくと、効率がよくなります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最初のうちは生徒ができないかもしれないので、授業が始まってから</a:t>
            </a:r>
            <a:endParaRPr lang="en-US" altLang="ja-JP" dirty="0" smtClean="0"/>
          </a:p>
          <a:p>
            <a:r>
              <a:rPr lang="ja-JP" altLang="en-US" dirty="0" smtClean="0"/>
              <a:t>　　　　ワーク用の席を作るよう指示することをおすすめします</a:t>
            </a:r>
            <a:endParaRPr lang="en-US" altLang="ja-JP" dirty="0" smtClean="0"/>
          </a:p>
          <a:p>
            <a:pPr defTabSz="914263">
              <a:defRPr/>
            </a:pPr>
            <a:endParaRPr lang="en-US" altLang="ja-JP" dirty="0" smtClean="0"/>
          </a:p>
          <a:p>
            <a:pPr defTabSz="914263">
              <a:defRPr/>
            </a:pPr>
            <a:r>
              <a:rPr lang="ja-JP" altLang="en-US" dirty="0" smtClean="0"/>
              <a:t>　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グループワークやペアワークについて</a:t>
            </a:r>
            <a:endParaRPr lang="en-US" altLang="ja-JP" dirty="0" smtClean="0"/>
          </a:p>
          <a:p>
            <a:pPr defTabSz="914263">
              <a:defRPr/>
            </a:pPr>
            <a:r>
              <a:rPr lang="ja-JP" altLang="en-US" dirty="0" smtClean="0"/>
              <a:t>　　　慣れていない生徒達には、授業者からある程度指示を出してください</a:t>
            </a:r>
            <a:endParaRPr lang="en-US" altLang="ja-JP" dirty="0" smtClean="0"/>
          </a:p>
          <a:p>
            <a:r>
              <a:rPr lang="ja-JP" altLang="en-US" dirty="0" smtClean="0"/>
              <a:t>　　　授業を重ねていくなかで、「休み時間にグループ席にしておいてね」と</a:t>
            </a:r>
            <a:endParaRPr lang="en-US" altLang="ja-JP" dirty="0" smtClean="0"/>
          </a:p>
          <a:p>
            <a:r>
              <a:rPr lang="ja-JP" altLang="en-US" dirty="0" smtClean="0"/>
              <a:t>　　　伝えて自由に席決めをさせることで、徐々に生徒達が授業者の指示を</a:t>
            </a:r>
            <a:endParaRPr lang="en-US" altLang="ja-JP" dirty="0" smtClean="0"/>
          </a:p>
          <a:p>
            <a:r>
              <a:rPr lang="ja-JP" altLang="en-US" dirty="0" smtClean="0"/>
              <a:t>　　　受けずに主体的に動けるようになります</a:t>
            </a:r>
            <a:endParaRPr lang="en-US" altLang="ja-JP" dirty="0" smtClean="0"/>
          </a:p>
          <a:p>
            <a:r>
              <a:rPr lang="ja-JP" altLang="en-US" dirty="0" smtClean="0"/>
              <a:t>　　　そうすることで、生徒の主体的な学びや協働的な学びを促進することが</a:t>
            </a:r>
            <a:endParaRPr lang="en-US" altLang="ja-JP" dirty="0" smtClean="0"/>
          </a:p>
          <a:p>
            <a:r>
              <a:rPr lang="ja-JP" altLang="en-US" dirty="0" smtClean="0"/>
              <a:t>　　　できます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263">
              <a:defRPr/>
            </a:pPr>
            <a:r>
              <a:rPr lang="ja-JP" altLang="en-US" dirty="0" smtClean="0"/>
              <a:t>１．スライドを提示し、授業の時間配分を見せる</a:t>
            </a:r>
            <a:endParaRPr lang="en-US" altLang="ja-JP" dirty="0" smtClean="0"/>
          </a:p>
          <a:p>
            <a:pPr defTabSz="914263">
              <a:defRPr/>
            </a:pPr>
            <a:endParaRPr lang="en-US" altLang="ja-JP" dirty="0" smtClean="0"/>
          </a:p>
          <a:p>
            <a:pPr defTabSz="914263">
              <a:defRPr/>
            </a:pPr>
            <a:r>
              <a:rPr lang="ja-JP" altLang="en-US" dirty="0" smtClean="0"/>
              <a:t>　発言例）</a:t>
            </a:r>
            <a:endParaRPr lang="en-US" altLang="ja-JP" dirty="0" smtClean="0"/>
          </a:p>
          <a:p>
            <a:pPr defTabSz="914263">
              <a:defRPr/>
            </a:pP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「本日の授業の手順はこのとおりです」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pPr defTabSz="914263">
              <a:defRPr/>
            </a:pPr>
            <a:endParaRPr lang="en-US" altLang="ja-JP" dirty="0" smtClean="0"/>
          </a:p>
          <a:p>
            <a:pPr defTabSz="914263">
              <a:defRPr/>
            </a:pPr>
            <a:r>
              <a:rPr lang="ja-JP" altLang="en-US" dirty="0" smtClean="0"/>
              <a:t>　</a:t>
            </a:r>
            <a:r>
              <a:rPr lang="en-US" altLang="ja-JP" dirty="0" smtClean="0"/>
              <a:t>※</a:t>
            </a:r>
            <a:r>
              <a:rPr lang="ja-JP" altLang="en-US" dirty="0" smtClean="0"/>
              <a:t>掲示時間通り進めるため、ここは手短に伝えましょう</a:t>
            </a:r>
            <a:endParaRPr lang="en-US" altLang="ja-JP" dirty="0" smtClean="0"/>
          </a:p>
          <a:p>
            <a:pPr defTabSz="914263">
              <a:defRPr/>
            </a:pPr>
            <a:r>
              <a:rPr lang="ja-JP" altLang="en-US" dirty="0" smtClean="0"/>
              <a:t>　　</a:t>
            </a:r>
            <a:endParaRPr lang="en-US" altLang="ja-JP" dirty="0" smtClean="0"/>
          </a:p>
          <a:p>
            <a:pPr defTabSz="914263">
              <a:defRPr/>
            </a:pP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１．生徒にワークブックを確認させる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２．このスライドの内容を読み上げる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１．態度目標を説明する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発言例）　</a:t>
            </a:r>
            <a:endParaRPr kumimoji="1" lang="en-US" altLang="ja-JP" dirty="0" smtClean="0"/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「この授業の態度目標はこれです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（１）話す　（２）質問する　（３）説明する　（４）動く　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（５）チームで協力する　（６）チームに貢献する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（４）の「動く」は席を立って、他のグループの席まで行って、話したり、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質問しても構わない　ということです」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en-US" altLang="ja-JP" dirty="0" smtClean="0">
                <a:latin typeface="ＭＳ Ｐ明朝" pitchFamily="18" charset="-128"/>
                <a:ea typeface="ＭＳ Ｐ明朝" pitchFamily="18" charset="-128"/>
              </a:rPr>
              <a:t>※</a:t>
            </a:r>
            <a:r>
              <a:rPr kumimoji="1" lang="ja-JP" altLang="en-US" dirty="0" smtClean="0">
                <a:latin typeface="+mn-ea"/>
                <a:ea typeface="+mn-ea"/>
              </a:rPr>
              <a:t>他の授業では、静かに着席し、ノートをとることが通常のルールとして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kumimoji="1" lang="ja-JP" altLang="en-US" dirty="0" smtClean="0"/>
              <a:t>　身についている生徒が大半です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その生徒達にとって（４）の「動く」はすぐに理解できないかもしれません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そこで上記のような補足説明をすることで「安全・安心の場」を作っていくことが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できます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※『</a:t>
            </a:r>
            <a:r>
              <a:rPr kumimoji="1" lang="ja-JP" altLang="en-US" dirty="0" smtClean="0"/>
              <a:t>（４）動く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の部分で、他の授業運営に影響が出ることが不安な方は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以下補足をしてください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　発言例</a:t>
            </a:r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）</a:t>
            </a:r>
            <a:endParaRPr kumimoji="1"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kumimoji="1" lang="ja-JP" altLang="en-US" dirty="0" smtClean="0">
                <a:latin typeface="ＭＳ Ｐ明朝" pitchFamily="18" charset="-128"/>
                <a:ea typeface="ＭＳ Ｐ明朝" pitchFamily="18" charset="-128"/>
              </a:rPr>
              <a:t>　　「この態度目標は、この授業に限った目標です」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この態度目標はプログラムに共通する目標です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r>
              <a:rPr kumimoji="1" lang="ja-JP" altLang="en-US" baseline="0" dirty="0" smtClean="0"/>
              <a:t> 生徒が授業や態度目標に慣れてきたら、細かい説明は不要です</a:t>
            </a:r>
            <a:endParaRPr lang="en-US" altLang="ja-JP" dirty="0" smtClean="0"/>
          </a:p>
          <a:p>
            <a:endParaRPr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時間に余裕があれば態度目標の１つか２つを取り上げて</a:t>
            </a:r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ja-JP" altLang="en-US" baseline="0" dirty="0" smtClean="0"/>
              <a:t> 授業者</a:t>
            </a:r>
            <a:r>
              <a:rPr lang="ja-JP" altLang="en-US" dirty="0" smtClean="0"/>
              <a:t>の考えで注釈をつけてください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１．スライドの内容を読み上げる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１．スライドの内容を読み上げ、ワークを始める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各ワークの制限時間ははっきりと宣言してください</a:t>
            </a:r>
            <a:endParaRPr lang="en-US" altLang="ja-JP" dirty="0" smtClean="0"/>
          </a:p>
          <a:p>
            <a:r>
              <a:rPr lang="ja-JP" altLang="en-US" dirty="0" smtClean="0"/>
              <a:t>　 時間通りに授業が進むということも「安全安心の場」作りにつながります</a:t>
            </a:r>
            <a:endParaRPr lang="en-US" altLang="ja-JP" dirty="0" smtClean="0"/>
          </a:p>
          <a:p>
            <a:r>
              <a:rPr lang="ja-JP" altLang="en-US" dirty="0" smtClean="0"/>
              <a:t>　</a:t>
            </a:r>
            <a:r>
              <a:rPr lang="ja-JP" altLang="en-US" baseline="0" dirty="0" smtClean="0"/>
              <a:t> また、回を重ねるごとに「時間内に終わらせるにはどうすればいいのか」</a:t>
            </a:r>
            <a:endParaRPr lang="en-US" altLang="ja-JP" baseline="0" dirty="0" smtClean="0"/>
          </a:p>
          <a:p>
            <a:r>
              <a:rPr lang="ja-JP" altLang="en-US" baseline="0" dirty="0" smtClean="0"/>
              <a:t>　 という主体性を促すことにもつながります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ワーク中は、残り時間をカウントダウンして、時間内に終わるよう促しましょう</a:t>
            </a:r>
            <a:endParaRPr lang="en-US" altLang="ja-JP" dirty="0" smtClean="0"/>
          </a:p>
          <a:p>
            <a:r>
              <a:rPr lang="ja-JP" altLang="en-US" dirty="0" smtClean="0"/>
              <a:t>　　発言例）</a:t>
            </a:r>
            <a:endParaRPr lang="en-US" altLang="ja-JP" dirty="0" smtClean="0"/>
          </a:p>
          <a:p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　　「残り３分です」、「残り１分です」</a:t>
            </a:r>
            <a:endParaRPr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生徒が作業している間、授業者はなるべく全体に向けて話をしない方が、</a:t>
            </a:r>
            <a:endParaRPr lang="en-US" altLang="ja-JP" dirty="0" smtClean="0"/>
          </a:p>
          <a:p>
            <a:r>
              <a:rPr lang="ja-JP" altLang="en-US" dirty="0" smtClean="0"/>
              <a:t> 　生徒の集中力は高まります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最初のうちは、やり方についての質問に答えてあげてください</a:t>
            </a:r>
            <a:endParaRPr lang="en-US" altLang="ja-JP" dirty="0" smtClean="0"/>
          </a:p>
          <a:p>
            <a:r>
              <a:rPr lang="ja-JP" altLang="en-US" dirty="0" smtClean="0"/>
              <a:t>　　 ただし将来的には、やり方についての質問も授業者ではなく、クラスメートに</a:t>
            </a:r>
            <a:endParaRPr lang="en-US" altLang="ja-JP" dirty="0" smtClean="0"/>
          </a:p>
          <a:p>
            <a:r>
              <a:rPr lang="ja-JP" altLang="en-US" dirty="0" smtClean="0"/>
              <a:t>　　 質問したり、チームメンバーに相談するよう働きかけをしてください</a:t>
            </a:r>
            <a:endParaRPr lang="en-US" altLang="ja-JP" dirty="0" smtClean="0"/>
          </a:p>
          <a:p>
            <a:r>
              <a:rPr lang="ja-JP" altLang="en-US" dirty="0" smtClean="0"/>
              <a:t>　　発言例）</a:t>
            </a:r>
            <a:endParaRPr lang="en-US" altLang="ja-JP" dirty="0" smtClean="0"/>
          </a:p>
          <a:p>
            <a:r>
              <a:rPr lang="ja-JP" altLang="en-US" dirty="0" smtClean="0"/>
              <a:t>　　</a:t>
            </a:r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「こんな時はどうすればいいと思いますか？　</a:t>
            </a:r>
            <a:endParaRPr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　　　態度目標の中にヒントはないですか？」</a:t>
            </a:r>
            <a:endParaRPr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　　「誰に聞いたらわかりそうですか？」</a:t>
            </a:r>
            <a:endParaRPr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　　「誰になら聞けますか？」</a:t>
            </a:r>
            <a:endParaRPr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sz="1100" dirty="0" smtClean="0"/>
              <a:t>１．スライドの①を読み上げる</a:t>
            </a:r>
            <a:endParaRPr lang="en-US" altLang="ja-JP" sz="1100" dirty="0" smtClean="0"/>
          </a:p>
          <a:p>
            <a:endParaRPr lang="en-US" altLang="ja-JP" sz="1100" dirty="0" smtClean="0"/>
          </a:p>
          <a:p>
            <a:r>
              <a:rPr lang="ja-JP" altLang="en-US" sz="1100" dirty="0" smtClean="0"/>
              <a:t>２．ペアを作る</a:t>
            </a:r>
            <a:endParaRPr lang="en-US" altLang="ja-JP" sz="1100" dirty="0" smtClean="0"/>
          </a:p>
          <a:p>
            <a:r>
              <a:rPr lang="ja-JP" altLang="en-US" sz="1100" dirty="0" smtClean="0"/>
              <a:t>　　ペアの作り方</a:t>
            </a:r>
            <a:endParaRPr lang="en-US" altLang="ja-JP" sz="1100" dirty="0" smtClean="0"/>
          </a:p>
          <a:p>
            <a:r>
              <a:rPr lang="ja-JP" altLang="en-US" sz="1100" dirty="0" smtClean="0"/>
              <a:t>　　例１）</a:t>
            </a:r>
            <a:endParaRPr lang="en-US" altLang="ja-JP" sz="1100" dirty="0" smtClean="0"/>
          </a:p>
          <a:p>
            <a:r>
              <a:rPr lang="ja-JP" altLang="en-US" sz="1100" dirty="0" smtClean="0"/>
              <a:t>　　①全員立たせる</a:t>
            </a:r>
            <a:endParaRPr lang="en-US" altLang="ja-JP" sz="1100" dirty="0" smtClean="0"/>
          </a:p>
          <a:p>
            <a:r>
              <a:rPr lang="ja-JP" altLang="en-US" sz="1100" dirty="0" smtClean="0"/>
              <a:t>　　②ペアを作って、</a:t>
            </a:r>
            <a:r>
              <a:rPr lang="en-US" altLang="ja-JP" sz="1100" dirty="0" smtClean="0"/>
              <a:t>2</a:t>
            </a:r>
            <a:r>
              <a:rPr lang="ja-JP" altLang="en-US" sz="1100" dirty="0" smtClean="0"/>
              <a:t>人</a:t>
            </a:r>
            <a:r>
              <a:rPr lang="en-US" altLang="ja-JP" sz="1100" dirty="0" smtClean="0"/>
              <a:t>1</a:t>
            </a:r>
            <a:r>
              <a:rPr lang="ja-JP" altLang="en-US" sz="1100" dirty="0" smtClean="0"/>
              <a:t>組で着席する</a:t>
            </a:r>
            <a:endParaRPr lang="en-US" altLang="ja-JP" sz="1100" dirty="0" smtClean="0"/>
          </a:p>
          <a:p>
            <a:endParaRPr lang="en-US" altLang="ja-JP" sz="1100" dirty="0" smtClean="0"/>
          </a:p>
          <a:p>
            <a:r>
              <a:rPr lang="ja-JP" altLang="en-US" sz="1100" dirty="0" smtClean="0"/>
              <a:t>　　例２）</a:t>
            </a:r>
            <a:endParaRPr lang="en-US" altLang="ja-JP" sz="1100" dirty="0" smtClean="0"/>
          </a:p>
          <a:p>
            <a:r>
              <a:rPr lang="ja-JP" altLang="en-US" sz="1100" dirty="0" smtClean="0"/>
              <a:t>　　事前に授業者がペアを決めておく</a:t>
            </a:r>
            <a:endParaRPr lang="en-US" altLang="ja-JP" sz="1100" dirty="0" smtClean="0"/>
          </a:p>
          <a:p>
            <a:endParaRPr lang="en-US" altLang="ja-JP" sz="1100" dirty="0" smtClean="0"/>
          </a:p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奇数の場合は、</a:t>
            </a:r>
            <a:r>
              <a:rPr lang="en-US" altLang="ja-JP" sz="1100" dirty="0" smtClean="0"/>
              <a:t>1</a:t>
            </a:r>
            <a:r>
              <a:rPr lang="ja-JP" altLang="en-US" sz="1100" dirty="0" smtClean="0"/>
              <a:t>組のみ</a:t>
            </a:r>
            <a:r>
              <a:rPr lang="en-US" altLang="ja-JP" sz="1100" dirty="0" smtClean="0"/>
              <a:t>3</a:t>
            </a:r>
            <a:r>
              <a:rPr lang="ja-JP" altLang="en-US" sz="1100" dirty="0" smtClean="0"/>
              <a:t>人のペアを作る</a:t>
            </a:r>
            <a:endParaRPr lang="en-US" altLang="ja-JP" sz="1100" dirty="0" smtClean="0"/>
          </a:p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クラスの人間関係がまだ十分に育まれていない場合は、</a:t>
            </a:r>
            <a:endParaRPr lang="en-US" altLang="ja-JP" sz="1100" dirty="0" smtClean="0"/>
          </a:p>
          <a:p>
            <a:r>
              <a:rPr lang="ja-JP" altLang="en-US" sz="1100" dirty="0" smtClean="0"/>
              <a:t>　生徒に任せることでペアを組むまでの時間がかかると、生徒達に緊張が</a:t>
            </a:r>
            <a:endParaRPr lang="en-US" altLang="ja-JP" sz="1100" dirty="0" smtClean="0"/>
          </a:p>
          <a:p>
            <a:r>
              <a:rPr lang="ja-JP" altLang="en-US" sz="1100" dirty="0" smtClean="0"/>
              <a:t>　生まれてしまいます。その場合は、授業者が指示をしてあげて、</a:t>
            </a:r>
            <a:endParaRPr lang="en-US" altLang="ja-JP" sz="1100" dirty="0" smtClean="0"/>
          </a:p>
          <a:p>
            <a:r>
              <a:rPr lang="ja-JP" altLang="en-US" sz="1100" dirty="0" smtClean="0"/>
              <a:t>　短時間で組ませたほうが生徒の緊張もなくなります</a:t>
            </a:r>
            <a:endParaRPr lang="en-US" altLang="ja-JP" sz="1100" dirty="0" smtClean="0"/>
          </a:p>
          <a:p>
            <a:endParaRPr lang="en-US" altLang="ja-JP" sz="1100" dirty="0" smtClean="0"/>
          </a:p>
          <a:p>
            <a:r>
              <a:rPr lang="ja-JP" altLang="en-US" sz="1100" dirty="0" smtClean="0"/>
              <a:t>３．ペアが決まったら、スライドの内容を読み上げる</a:t>
            </a:r>
            <a:endParaRPr lang="en-US" altLang="ja-JP" sz="1100" dirty="0" smtClean="0"/>
          </a:p>
          <a:p>
            <a:r>
              <a:rPr lang="ja-JP" altLang="en-US" sz="1100" dirty="0" smtClean="0"/>
              <a:t>　　「制限時間は</a:t>
            </a:r>
            <a:r>
              <a:rPr lang="en-US" altLang="ja-JP" sz="1100" dirty="0" smtClean="0"/>
              <a:t>5</a:t>
            </a:r>
            <a:r>
              <a:rPr lang="ja-JP" altLang="en-US" sz="1100" dirty="0" smtClean="0"/>
              <a:t>分間です」とはっきりと時間の制限を伝える</a:t>
            </a:r>
            <a:endParaRPr lang="en-US" altLang="ja-JP" sz="1100" dirty="0" smtClean="0"/>
          </a:p>
          <a:p>
            <a:endParaRPr lang="en-US" altLang="ja-JP" sz="1100" dirty="0" smtClean="0"/>
          </a:p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ワーク中は残り時間を伝えてください</a:t>
            </a:r>
            <a:endParaRPr lang="en-US" altLang="ja-JP" sz="1100" dirty="0" smtClean="0"/>
          </a:p>
          <a:p>
            <a:r>
              <a:rPr lang="ja-JP" altLang="en-US" sz="1100" dirty="0" smtClean="0"/>
              <a:t>　 発言例）</a:t>
            </a:r>
            <a:endParaRPr lang="en-US" altLang="ja-JP" sz="1100" dirty="0" smtClean="0"/>
          </a:p>
          <a:p>
            <a:r>
              <a:rPr lang="ja-JP" altLang="en-US" sz="1100" dirty="0" smtClean="0">
                <a:latin typeface="ＭＳ Ｐ明朝" pitchFamily="18" charset="-128"/>
                <a:ea typeface="ＭＳ Ｐ明朝" pitchFamily="18" charset="-128"/>
              </a:rPr>
              <a:t>　　「残り３分です」、「残り１分です」</a:t>
            </a:r>
            <a:endParaRPr lang="en-US" altLang="ja-JP" sz="1100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lang="en-US" altLang="ja-JP" sz="1100" dirty="0" smtClean="0"/>
          </a:p>
          <a:p>
            <a:r>
              <a:rPr lang="en-US" altLang="ja-JP" sz="1100" dirty="0" smtClean="0"/>
              <a:t>※</a:t>
            </a:r>
            <a:r>
              <a:rPr lang="ja-JP" altLang="en-US" sz="1100" dirty="0" smtClean="0"/>
              <a:t>生徒がまだお互いに慣れておらず、</a:t>
            </a:r>
            <a:endParaRPr lang="en-US" altLang="ja-JP" sz="1100" dirty="0" smtClean="0"/>
          </a:p>
          <a:p>
            <a:r>
              <a:rPr lang="ja-JP" altLang="en-US" sz="1100" dirty="0" smtClean="0"/>
              <a:t>　　定番質問のほかに質問を考えることが難しそうな場合は、</a:t>
            </a:r>
            <a:endParaRPr lang="en-US" altLang="ja-JP" sz="1100" dirty="0" smtClean="0"/>
          </a:p>
          <a:p>
            <a:r>
              <a:rPr lang="ja-JP" altLang="en-US" sz="1100" dirty="0" smtClean="0"/>
              <a:t>　　③を以下に変えても構いません</a:t>
            </a:r>
            <a:endParaRPr lang="en-US" altLang="ja-JP" sz="1100" dirty="0" smtClean="0"/>
          </a:p>
          <a:p>
            <a:r>
              <a:rPr lang="ja-JP" altLang="en-US" sz="1100" dirty="0" smtClean="0"/>
              <a:t>　　→「この定番質問の他に気になることがあれば、聞いてみてください」</a:t>
            </a:r>
            <a:endParaRPr lang="en-US" altLang="ja-JP" sz="110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１．スライドの内容を読み上げる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生徒がペアワークに慣れるまでは、</a:t>
            </a:r>
            <a:endParaRPr lang="en-US" altLang="ja-JP" dirty="0" smtClean="0"/>
          </a:p>
          <a:p>
            <a:r>
              <a:rPr lang="ja-JP" altLang="en-US" dirty="0" smtClean="0"/>
              <a:t>　　どちらが先に質問するかをあらかじめ決めてください</a:t>
            </a:r>
            <a:endParaRPr lang="en-US" altLang="ja-JP" dirty="0" smtClean="0"/>
          </a:p>
          <a:p>
            <a:r>
              <a:rPr lang="ja-JP" altLang="en-US" dirty="0" smtClean="0"/>
              <a:t>　　また、以下のように伝えて手を挙げてもらい、</a:t>
            </a:r>
            <a:endParaRPr lang="en-US" altLang="ja-JP" dirty="0" smtClean="0"/>
          </a:p>
          <a:p>
            <a:r>
              <a:rPr lang="ja-JP" altLang="en-US" dirty="0" smtClean="0"/>
              <a:t>　　質問者が決まっているかを確認してから始めてください</a:t>
            </a:r>
            <a:endParaRPr lang="en-US" altLang="ja-JP" dirty="0" smtClean="0"/>
          </a:p>
          <a:p>
            <a:r>
              <a:rPr lang="ja-JP" altLang="en-US" dirty="0" smtClean="0"/>
              <a:t>　　発言例）</a:t>
            </a:r>
            <a:endParaRPr lang="en-US" altLang="ja-JP" dirty="0" smtClean="0"/>
          </a:p>
          <a:p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　　「最初に質問する人は手を挙げてください」</a:t>
            </a:r>
            <a:endParaRPr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授業者は、３人のペアに対しては２分ごとに声をかけてあげる</a:t>
            </a:r>
            <a:endParaRPr lang="en-US" altLang="ja-JP" dirty="0" smtClean="0"/>
          </a:p>
          <a:p>
            <a:r>
              <a:rPr lang="ja-JP" altLang="en-US" dirty="0" smtClean="0"/>
              <a:t>　 ３分で一度、「話をやめてください」と伝え、話を区切ります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２．３分が経ったら、全体に向けて質問者を交代するよう伝える</a:t>
            </a:r>
            <a:endParaRPr lang="en-US" altLang="ja-JP" dirty="0" smtClean="0"/>
          </a:p>
          <a:p>
            <a:r>
              <a:rPr lang="ja-JP" altLang="en-US" dirty="0" smtClean="0"/>
              <a:t>　発言例）</a:t>
            </a:r>
            <a:endParaRPr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　「時間になりました。交代してください」</a:t>
            </a:r>
            <a:endParaRPr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lang="en-US" altLang="ja-JP" dirty="0" smtClean="0"/>
          </a:p>
          <a:p>
            <a:r>
              <a:rPr lang="ja-JP" altLang="en-US" dirty="0" smtClean="0"/>
              <a:t>３．①・②が終わったら、新しいペアをつくるよう伝える</a:t>
            </a:r>
            <a:endParaRPr lang="en-US" altLang="ja-JP" dirty="0" smtClean="0"/>
          </a:p>
          <a:p>
            <a:r>
              <a:rPr lang="ja-JP" altLang="en-US" dirty="0" smtClean="0"/>
              <a:t>　発言例）</a:t>
            </a:r>
            <a:endParaRPr lang="en-US" altLang="ja-JP" dirty="0" smtClean="0"/>
          </a:p>
          <a:p>
            <a:r>
              <a:rPr lang="ja-JP" altLang="en-US" dirty="0" smtClean="0">
                <a:latin typeface="ＭＳ Ｐ明朝" pitchFamily="18" charset="-128"/>
                <a:ea typeface="ＭＳ Ｐ明朝" pitchFamily="18" charset="-128"/>
              </a:rPr>
              <a:t>　「立ち歩いても良いので、新しいペアを見つけて、決まったら着席してください」</a:t>
            </a:r>
            <a:endParaRPr lang="en-US" altLang="ja-JP" dirty="0" smtClean="0">
              <a:latin typeface="ＭＳ Ｐ明朝" pitchFamily="18" charset="-128"/>
              <a:ea typeface="ＭＳ Ｐ明朝" pitchFamily="18" charset="-128"/>
            </a:endParaRPr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>
                <a:latin typeface="+mn-ea"/>
                <a:ea typeface="+mn-ea"/>
              </a:rPr>
              <a:t>次も、「先に質問する人は手を挙げてください」と確認をして、</a:t>
            </a:r>
            <a:endParaRPr lang="en-US" altLang="ja-JP" dirty="0" smtClean="0">
              <a:latin typeface="+mn-ea"/>
              <a:ea typeface="+mn-ea"/>
            </a:endParaRPr>
          </a:p>
          <a:p>
            <a:r>
              <a:rPr lang="ja-JP" altLang="en-US" dirty="0" smtClean="0"/>
              <a:t>　　質問する人を明確にしておきます</a:t>
            </a:r>
            <a:endParaRPr lang="en-US" altLang="ja-JP" dirty="0" smtClean="0"/>
          </a:p>
          <a:p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１．スライドの内容を読み上げる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時間に余裕があれば、</a:t>
            </a:r>
            <a:endParaRPr lang="en-US" altLang="ja-JP" dirty="0" smtClean="0"/>
          </a:p>
          <a:p>
            <a:r>
              <a:rPr lang="ja-JP" altLang="en-US" dirty="0" smtClean="0"/>
              <a:t>　「手帳の１ページ目に目標を転記してください」と指示してください</a:t>
            </a:r>
            <a:endParaRPr lang="en-US" altLang="ja-JP" dirty="0" smtClean="0"/>
          </a:p>
          <a:p>
            <a:r>
              <a:rPr lang="ja-JP" altLang="en-US" dirty="0" smtClean="0"/>
              <a:t>　時間がなければ、後で転記するように指示してください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4381C-4910-4976-BEFD-2F5CCD404178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612C-FF03-43FC-B3D5-D9CAF823A79E}" type="datetimeFigureOut">
              <a:rPr kumimoji="1" lang="ja-JP" altLang="en-US" smtClean="0"/>
              <a:pPr/>
              <a:t>2017/12/6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2DD74-D05B-4EF8-858F-17A62F3B643F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791072" y="1916832"/>
            <a:ext cx="835292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１年間の目標を</a:t>
            </a:r>
            <a:endParaRPr kumimoji="1" lang="en-US" altLang="ja-JP" sz="6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6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立ててみよう</a:t>
            </a:r>
            <a:endParaRPr kumimoji="1" lang="ja-JP" altLang="en-US" sz="66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6300442"/>
            <a:ext cx="3096344" cy="29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915816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１年間の目標を立ててみよう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844824"/>
            <a:ext cx="90730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（２）ワークシートを記入する：５分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（３）ペアワークを２回行う：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（４）ワークシートを完成させて、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リフレクションを記入する：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15816" y="692696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授業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の進め方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2915816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１年間の目標を立ててみよう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844824"/>
            <a:ext cx="90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１．ワークシートを記入する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２．１年の目標を、手帳の「年間目標ページ」に記入する</a:t>
            </a:r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776898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（１）この授業</a:t>
            </a:r>
            <a:r>
              <a:rPr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で行うこと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683568" y="3501008"/>
            <a:ext cx="7776864" cy="1152128"/>
          </a:xfrm>
          <a:prstGeom prst="wedgeRoundRectCallout">
            <a:avLst>
              <a:gd name="adj1" fmla="val -7488"/>
              <a:gd name="adj2" fmla="val -63479"/>
              <a:gd name="adj3" fmla="val 16667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9592" y="3717032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昨年度の振り返りをしながら、今年やりたいことを整理し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具体的な目標を設定しましょう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528" y="115615"/>
            <a:ext cx="84969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1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（２）ワークシートを記入する：５分　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（３）ペアワークを２回行う：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（４）ワークシートを完成させて、リフレクションを記入する：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51520" y="44624"/>
            <a:ext cx="8568952" cy="504056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2915816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１年間の目標を立ててみよう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844824"/>
            <a:ext cx="90730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（１）話す　　　　　　　（２）質問する　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（３）説明する　　　　　（４）動く　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（５）チームで協力する　（６）チームに貢献する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776898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528" y="115615"/>
            <a:ext cx="84969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1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（２）ワークシートを記入する：５分　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（３）ペアワークを２回行う：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（４）ワークシートを完成させて、リフレクションを記入する：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51520" y="44624"/>
            <a:ext cx="8568952" cy="504056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2915816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１年間の目標を立ててみよう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844824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（１）自分の１年間の目標を深く考えましょう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（２）他の人の目標を聞いたり、質問を考えたり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答える中で、自分の目標をより具体的に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しましょう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（３）他の人と協働することで自分の目標がより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具体的になることを実感しましょう</a:t>
            </a:r>
            <a:endParaRPr lang="en-US" altLang="ja-JP" sz="28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87624" y="776898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（１）内容目標</a:t>
            </a:r>
            <a:endParaRPr kumimoji="1" lang="ja-JP" altLang="en-US" sz="4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528" y="115615"/>
            <a:ext cx="84969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1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（２）ワークシートを記入する：５分　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（３）ペアワークを２回行う：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（４）ワークシートを完成させて、リフレクションを記入する：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51520" y="44624"/>
            <a:ext cx="8568952" cy="504056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2915816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１年間の目標を立ててみよう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817548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（２）ワークシートを記入する（５分）</a:t>
            </a:r>
            <a:endParaRPr kumimoji="1" lang="ja-JP" altLang="en-US" sz="2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1628800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おしゃべり・立ち歩き自由です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時間を意識して時間内には書き終わるようにしましょう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539552" y="1484784"/>
            <a:ext cx="8208912" cy="1008112"/>
          </a:xfrm>
          <a:prstGeom prst="wedgeRoundRectCallout">
            <a:avLst>
              <a:gd name="adj1" fmla="val -7816"/>
              <a:gd name="adj2" fmla="val -62122"/>
              <a:gd name="adj3" fmla="val 16667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C:\Users\JMPN28\Desktop\キャプチャ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2708920"/>
            <a:ext cx="4427984" cy="3277947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323528" y="115615"/>
            <a:ext cx="84969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1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（２）ワークシートを記入する：５分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（３）ペアワークを２回行う：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（４）ワークシートを完成させて、リフレクションを記入する：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51520" y="44624"/>
            <a:ext cx="8568952" cy="504056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2915816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１年間の目標を立ててみよう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817548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（３）ペアワークを２回行う</a:t>
            </a:r>
            <a:endParaRPr kumimoji="1" lang="ja-JP" altLang="en-US" sz="2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95536" y="1412776"/>
            <a:ext cx="90730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■ステップ１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相手のワークシートを読み、質問を考える</a:t>
            </a:r>
            <a:r>
              <a:rPr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ja-JP" altLang="en-US" sz="32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（５分）</a:t>
            </a:r>
            <a:endParaRPr lang="en-US" altLang="ja-JP" sz="3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①２人１組でペアをつくりましょう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②お互いのワークシートを交換して読み込みましょう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③読みながら、定番質問のほかに質問を１～２個考えましょう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9552" y="4077072"/>
            <a:ext cx="79208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■定番質問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Q1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この中で１番やりたいことはなんですか？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Q2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Q1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の答えを選んだ理由はなんですか？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Q3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ワークシートの⑤「私は１年後こうなっていたい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!!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」の項目について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その先の計画やビジョンはありますか？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95536" y="3933056"/>
            <a:ext cx="8064896" cy="2016224"/>
          </a:xfrm>
          <a:prstGeom prst="roundRect">
            <a:avLst>
              <a:gd name="adj" fmla="val 9221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115615"/>
            <a:ext cx="84969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（２）ワークシートを記入する：５分　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（３）ペアワークを２回行う：</a:t>
            </a:r>
            <a:r>
              <a:rPr lang="en-US" altLang="ja-JP" sz="11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1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（４）ワークシートを完成させて、リフレクションを記入する：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1520" y="44624"/>
            <a:ext cx="8568952" cy="504056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251520" y="817548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（３）ペアワークを２回行う</a:t>
            </a:r>
            <a:endParaRPr kumimoji="1" lang="ja-JP" altLang="en-US" sz="28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15816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１年間の目標を立ててみよう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5536" y="1412776"/>
            <a:ext cx="907300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■ステップ２</a:t>
            </a:r>
            <a:endParaRPr lang="en-US" altLang="ja-JP" sz="36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ペアで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Q&amp;A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を行う</a:t>
            </a:r>
            <a:r>
              <a:rPr lang="ja-JP" altLang="en-US" sz="3600" b="1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（６分）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①一人が質問し、もう一人が答える（３分）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②役割を交代して、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Q&amp;A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を行う（３分）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■新しいペアをつくり、ステップ１・２を繰り返しましょう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115615"/>
            <a:ext cx="84969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（２）ワークシートを記入する：５分　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（３）ペアワークを２回行う：</a:t>
            </a:r>
            <a:r>
              <a:rPr lang="en-US" altLang="ja-JP" sz="11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1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（４）ワークシートを完成させて、リフレクションを記入する：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1520" y="44624"/>
            <a:ext cx="8568952" cy="504056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2915816" y="6237312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１年間の目標を立ててみよう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2287032"/>
            <a:ext cx="7776864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ワークシートにある「リフレクション」の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質問にそって振り返りをしましょう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終わっても、まだやっている人のために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静かにしていましょう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818709"/>
            <a:ext cx="889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（４）ワークシートを完成させて、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リフレクションを記入する（</a:t>
            </a:r>
            <a:r>
              <a:rPr lang="en-US" altLang="ja-JP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2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分）</a:t>
            </a:r>
            <a:endParaRPr lang="en-US" altLang="ja-JP" sz="28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467544" y="2060848"/>
            <a:ext cx="8136904" cy="1728192"/>
          </a:xfrm>
          <a:prstGeom prst="wedgeRoundRectCallout">
            <a:avLst>
              <a:gd name="adj1" fmla="val -4590"/>
              <a:gd name="adj2" fmla="val -56636"/>
              <a:gd name="adj3" fmla="val 16667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4149080"/>
            <a:ext cx="828092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質問項目</a:t>
            </a:r>
            <a:endParaRPr lang="en-US" altLang="ja-JP" sz="2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①態度目標は実行できましたか？また、その中で気づいたことはなんですか？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②質問に答える中で、新たに気づいたことや感じたことはなんですか？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③この授業を終えて、どんな１年間にしたいと思いましたか？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528" y="115615"/>
            <a:ext cx="84969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今日の授業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（１）態度目標、内容目標の説明：５分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（２）ワークシートを記入する：５分　</a:t>
            </a:r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（３）ペアワークを２回行う：</a:t>
            </a:r>
            <a:r>
              <a:rPr lang="en-US" altLang="ja-JP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22</a:t>
            </a:r>
            <a:r>
              <a:rPr lang="ja-JP" altLang="en-US" sz="11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　</a:t>
            </a:r>
            <a:r>
              <a:rPr lang="ja-JP" altLang="en-US" sz="11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（４）ワークシートを完成させて、リフレクションを記入する：</a:t>
            </a:r>
            <a:r>
              <a:rPr lang="en-US" altLang="ja-JP" sz="11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11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分</a:t>
            </a:r>
            <a:endParaRPr lang="en-US" altLang="ja-JP" sz="11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51520" y="44624"/>
            <a:ext cx="8568952" cy="504056"/>
          </a:xfrm>
          <a:prstGeom prst="rect">
            <a:avLst/>
          </a:prstGeom>
          <a:noFill/>
          <a:ln w="317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1242</TotalTime>
  <Words>578</Words>
  <Application>Microsoft Office PowerPoint</Application>
  <PresentationFormat>画面に合わせる (4:3)</PresentationFormat>
  <Paragraphs>235</Paragraphs>
  <Slides>9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</vt:vector>
  </TitlesOfParts>
  <Company>（株）日本能率協会ﾏﾈｼﾞﾒﾝﾄｾﾝﾀｰ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P7057</dc:creator>
  <cp:lastModifiedBy>JMAM</cp:lastModifiedBy>
  <cp:revision>88</cp:revision>
  <dcterms:created xsi:type="dcterms:W3CDTF">2015-12-25T06:03:13Z</dcterms:created>
  <dcterms:modified xsi:type="dcterms:W3CDTF">2017-12-06T05:09:25Z</dcterms:modified>
</cp:coreProperties>
</file>