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sldIdLst>
    <p:sldId id="256" r:id="rId2"/>
    <p:sldId id="257" r:id="rId3"/>
    <p:sldId id="272" r:id="rId4"/>
    <p:sldId id="267" r:id="rId5"/>
    <p:sldId id="268" r:id="rId6"/>
    <p:sldId id="270" r:id="rId7"/>
    <p:sldId id="273" r:id="rId8"/>
    <p:sldId id="274" r:id="rId9"/>
    <p:sldId id="275" r:id="rId10"/>
    <p:sldId id="277" r:id="rId11"/>
    <p:sldId id="276" r:id="rId1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549" autoAdjust="0"/>
  </p:normalViewPr>
  <p:slideViewPr>
    <p:cSldViewPr>
      <p:cViewPr>
        <p:scale>
          <a:sx n="50" d="100"/>
          <a:sy n="50" d="100"/>
        </p:scale>
        <p:origin x="-13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934" y="-90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1" cy="493316"/>
          </a:xfrm>
          <a:prstGeom prst="rect">
            <a:avLst/>
          </a:prstGeom>
        </p:spPr>
        <p:txBody>
          <a:bodyPr vert="horz" lIns="91420" tIns="45711" rIns="91420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1" cy="493316"/>
          </a:xfrm>
          <a:prstGeom prst="rect">
            <a:avLst/>
          </a:prstGeom>
        </p:spPr>
        <p:txBody>
          <a:bodyPr vert="horz" lIns="91420" tIns="45711" rIns="91420" bIns="45711" rtlCol="0"/>
          <a:lstStyle>
            <a:lvl1pPr algn="r">
              <a:defRPr sz="1200"/>
            </a:lvl1pPr>
          </a:lstStyle>
          <a:p>
            <a:fld id="{71D70C0F-91F8-435F-B634-5ED444CBE502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1" rIns="91420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20" tIns="45711" rIns="91420" bIns="45711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371285"/>
            <a:ext cx="2918831" cy="493316"/>
          </a:xfrm>
          <a:prstGeom prst="rect">
            <a:avLst/>
          </a:prstGeom>
        </p:spPr>
        <p:txBody>
          <a:bodyPr vert="horz" lIns="91420" tIns="45711" rIns="91420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6" y="9371285"/>
            <a:ext cx="2918831" cy="493316"/>
          </a:xfrm>
          <a:prstGeom prst="rect">
            <a:avLst/>
          </a:prstGeom>
        </p:spPr>
        <p:txBody>
          <a:bodyPr vert="horz" lIns="91420" tIns="45711" rIns="91420" bIns="45711" rtlCol="0" anchor="b"/>
          <a:lstStyle>
            <a:lvl1pPr algn="r">
              <a:defRPr sz="1200"/>
            </a:lvl1pPr>
          </a:lstStyle>
          <a:p>
            <a:fld id="{BBB4381C-4910-4976-BEFD-2F5CCD40417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　授業の準備・指示　</a:t>
            </a:r>
            <a:r>
              <a:rPr kumimoji="1" lang="en-US" altLang="ja-JP" dirty="0" smtClean="0"/>
              <a:t>】</a:t>
            </a:r>
          </a:p>
          <a:p>
            <a:r>
              <a:rPr kumimoji="1" lang="ja-JP" altLang="en-US" dirty="0" smtClean="0"/>
              <a:t>１．グループ分けをする（５人前後）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２．グループごとに机をつける（島を作る）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３．グループごとに素材（雑誌・パンフレットなど）を出しておくよう指示をする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pPr defTabSz="922217">
              <a:defRPr/>
            </a:pPr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グループワークやペアワークについて</a:t>
            </a:r>
            <a:endParaRPr lang="en-US" altLang="ja-JP" dirty="0" smtClean="0"/>
          </a:p>
          <a:p>
            <a:pPr defTabSz="922217">
              <a:defRPr/>
            </a:pPr>
            <a:r>
              <a:rPr lang="ja-JP" altLang="en-US" dirty="0" smtClean="0"/>
              <a:t>　　　慣れていない生徒達には、授業者からある程度指示を出す</a:t>
            </a:r>
            <a:endParaRPr lang="en-US" altLang="ja-JP" dirty="0" smtClean="0"/>
          </a:p>
          <a:p>
            <a:r>
              <a:rPr lang="ja-JP" altLang="en-US" dirty="0" smtClean="0"/>
              <a:t>　　　授業を重ねていくなかで、「休み時間にグループ席にしておいてね」と</a:t>
            </a:r>
            <a:endParaRPr lang="en-US" altLang="ja-JP" dirty="0" smtClean="0"/>
          </a:p>
          <a:p>
            <a:r>
              <a:rPr lang="ja-JP" altLang="en-US" dirty="0" smtClean="0"/>
              <a:t>　　　伝えて自由に席決めをさせることで、徐々に生徒達が授業者の指示を</a:t>
            </a:r>
            <a:endParaRPr lang="en-US" altLang="ja-JP" dirty="0" smtClean="0"/>
          </a:p>
          <a:p>
            <a:r>
              <a:rPr lang="ja-JP" altLang="en-US" dirty="0" smtClean="0"/>
              <a:t>　　　受けずに主体的に動けるようになります</a:t>
            </a:r>
            <a:endParaRPr lang="en-US" altLang="ja-JP" dirty="0" smtClean="0"/>
          </a:p>
          <a:p>
            <a:r>
              <a:rPr lang="ja-JP" altLang="en-US" dirty="0" smtClean="0"/>
              <a:t>　　　そうすることで、生徒の主体的な学びや協働的な学びを促進することが</a:t>
            </a:r>
            <a:endParaRPr lang="en-US" altLang="ja-JP" dirty="0" smtClean="0"/>
          </a:p>
          <a:p>
            <a:r>
              <a:rPr lang="ja-JP" altLang="en-US" dirty="0" smtClean="0"/>
              <a:t>　　　できます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１．宿題を伝える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１．スライドの内容を読み上げる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１．スライドを提示し、授業の時間配分を見せる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発言例）</a:t>
            </a:r>
            <a:endParaRPr kumimoji="1" lang="en-US" altLang="ja-JP" dirty="0" smtClean="0"/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「本日の授業の手順はこのとおりです」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１．スライドの内容を読み上げる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１．態度目標を説明する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発言例）　</a:t>
            </a:r>
            <a:endParaRPr kumimoji="1" lang="en-US" altLang="ja-JP" dirty="0" smtClean="0"/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「この授業の態度目標はこれです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（１）話す　（２）質問する　（３）説明する　（４）動く　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（５）チームで協力する　（６）チームに貢献する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（４）の「動く」は席を立って、他のグループの席まで行って、話したり、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質問しても構わない　ということです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特に今回はグループごとに素材があるので、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他のグループの素材を貰いに行っても構いません」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/>
          </a:p>
          <a:p>
            <a:r>
              <a:rPr kumimoji="1" lang="en-US" altLang="ja-JP" dirty="0" smtClean="0">
                <a:latin typeface="ＭＳ Ｐ明朝" pitchFamily="18" charset="-128"/>
                <a:ea typeface="ＭＳ Ｐ明朝" pitchFamily="18" charset="-128"/>
              </a:rPr>
              <a:t>※</a:t>
            </a:r>
            <a:r>
              <a:rPr kumimoji="1" lang="ja-JP" altLang="en-US" dirty="0" smtClean="0">
                <a:latin typeface="+mn-ea"/>
                <a:ea typeface="+mn-ea"/>
              </a:rPr>
              <a:t>他の授業では、静かに着席し、ノートをとることが通常のルールとして</a:t>
            </a:r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/>
              <a:t>　身についている生徒が大半です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その生徒達にとって（４）の「動く」はすぐに理解できないかもしれません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そこで上記のような補足説明をすることで「安全・安心の場」を作っていくことが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できます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※『</a:t>
            </a:r>
            <a:r>
              <a:rPr kumimoji="1" lang="ja-JP" altLang="en-US" dirty="0" smtClean="0"/>
              <a:t>（４）動く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の部分で、他の授業運営に影響が出ることが不安な方は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以下補足をしてください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発言例</a:t>
            </a:r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）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　「この態度目標は、この授業に限った目標です」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この態度目標はプログラムに共通する目標です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ja-JP" altLang="en-US" baseline="0" dirty="0" smtClean="0"/>
              <a:t> 生徒が授業や態度目標に慣れてきたら、細かい説明は不要です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１．このスライドの内容を読み上げる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適宜、補足が必要だと思うことを補足してください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</a:t>
            </a:r>
            <a:r>
              <a:rPr kumimoji="1" lang="ja-JP" altLang="en-US" baseline="0" dirty="0" smtClean="0"/>
              <a:t> </a:t>
            </a:r>
            <a:r>
              <a:rPr kumimoji="1" lang="ja-JP" altLang="en-US" dirty="0" smtClean="0"/>
              <a:t>ただし、時間内に終えるようにしてください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（態度目標・内容目標の説明で５分間）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１．コラージュについての説明を読み上げる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１．素材をまだ出していない人には素材を出すように指示をする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２．素材選びのポイントを説明する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（時間が余っていたら）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３．他のグループの素材を下見に行かせる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１．スライドの内容を読み上げる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各ワークの制限時間ははっきりと宣言してください</a:t>
            </a:r>
            <a:endParaRPr lang="en-US" altLang="ja-JP" dirty="0" smtClean="0"/>
          </a:p>
          <a:p>
            <a:r>
              <a:rPr lang="ja-JP" altLang="en-US" dirty="0" smtClean="0"/>
              <a:t>　 時間通りに授業が進むということも「安全安心の場」作りにつながります</a:t>
            </a:r>
            <a:endParaRPr lang="en-US" altLang="ja-JP" dirty="0" smtClean="0"/>
          </a:p>
          <a:p>
            <a:r>
              <a:rPr lang="ja-JP" altLang="en-US" dirty="0" smtClean="0"/>
              <a:t>　</a:t>
            </a:r>
            <a:r>
              <a:rPr lang="ja-JP" altLang="en-US" baseline="0" dirty="0" smtClean="0"/>
              <a:t> また、回を重ねるごとに「時間内に終わらせるにはどうすればいいのか」</a:t>
            </a:r>
            <a:endParaRPr lang="en-US" altLang="ja-JP" baseline="0" dirty="0" smtClean="0"/>
          </a:p>
          <a:p>
            <a:r>
              <a:rPr lang="ja-JP" altLang="en-US" baseline="0" dirty="0" smtClean="0"/>
              <a:t>　 という主体性を促すことにもつながります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２．ワークを始める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発言例）　</a:t>
            </a:r>
            <a:endParaRPr kumimoji="1" lang="en-US" altLang="ja-JP" dirty="0" smtClean="0"/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　「では、始めてください。時間は１５分間です」</a:t>
            </a:r>
            <a:endParaRPr kumimoji="1" lang="en-US" altLang="ja-JP" dirty="0" smtClean="0">
              <a:latin typeface="+mn-lt"/>
              <a:ea typeface="+mn-ea"/>
            </a:endParaRPr>
          </a:p>
          <a:p>
            <a:endParaRPr lang="en-US" altLang="ja-JP" dirty="0" smtClean="0"/>
          </a:p>
          <a:p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生徒自身が時間を意識できるようにしてください</a:t>
            </a:r>
            <a:endParaRPr lang="en-US" altLang="ja-JP" dirty="0" smtClean="0"/>
          </a:p>
          <a:p>
            <a:r>
              <a:rPr kumimoji="1" lang="ja-JP" altLang="en-US" dirty="0" smtClean="0"/>
              <a:t>　　 例１）大きめのタイマーを掲示する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</a:t>
            </a:r>
            <a:r>
              <a:rPr kumimoji="1" lang="ja-JP" altLang="en-US" baseline="0" dirty="0" smtClean="0"/>
              <a:t> 例２）</a:t>
            </a:r>
            <a:r>
              <a:rPr kumimoji="1" lang="ja-JP" altLang="en-US" dirty="0" smtClean="0"/>
              <a:t>５分間隔で授業者がアナウンスする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</a:t>
            </a:r>
            <a:r>
              <a:rPr kumimoji="1" lang="ja-JP" altLang="en-US" baseline="0" dirty="0" smtClean="0"/>
              <a:t> 例３）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でカウントダウンタイマーを表示する</a:t>
            </a:r>
          </a:p>
          <a:p>
            <a:r>
              <a:rPr kumimoji="1" lang="ja-JP" altLang="en-US" dirty="0" smtClean="0"/>
              <a:t>　</a:t>
            </a:r>
            <a:endParaRPr kumimoji="1" lang="en-US" altLang="ja-JP" dirty="0" smtClean="0">
              <a:latin typeface="+mn-lt"/>
              <a:ea typeface="+mn-ea"/>
            </a:endParaRPr>
          </a:p>
          <a:p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ワーク中は、残り時間をカウントダウンして、時間内に終わるよう促しましょう</a:t>
            </a:r>
            <a:endParaRPr lang="en-US" altLang="ja-JP" dirty="0" smtClean="0"/>
          </a:p>
          <a:p>
            <a:r>
              <a:rPr lang="ja-JP" altLang="en-US" dirty="0" smtClean="0"/>
              <a:t>　　発言例）</a:t>
            </a:r>
            <a:endParaRPr lang="en-US" altLang="ja-JP" dirty="0" smtClean="0"/>
          </a:p>
          <a:p>
            <a:r>
              <a:rPr lang="ja-JP" altLang="en-US" dirty="0" smtClean="0">
                <a:latin typeface="ＭＳ Ｐ明朝" pitchFamily="18" charset="-128"/>
                <a:ea typeface="ＭＳ Ｐ明朝" pitchFamily="18" charset="-128"/>
              </a:rPr>
              <a:t>　　「残り３分です」、「残り１分です」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１．スライドの内容を読み上げる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２．グループワークを進める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グループワークの進め方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発言例）　</a:t>
            </a:r>
            <a:endParaRPr kumimoji="1" lang="en-US" altLang="ja-JP" dirty="0" smtClean="0"/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「各グループで発表の順番を決めてください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では、１番目に発表する人、手を上げてください」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（以下最後の人まで確認をする）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「それでは３０秒ずつ発表してください」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「３０秒経ちました。発表者に感謝の拍手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dirty="0" smtClean="0">
                <a:latin typeface="ＭＳ Ｐ明朝" pitchFamily="18" charset="-128"/>
                <a:ea typeface="ＭＳ Ｐ明朝" pitchFamily="18" charset="-128"/>
              </a:rPr>
              <a:t>　では次の人どうぞ」</a:t>
            </a:r>
            <a:endParaRPr kumimoji="1" lang="en-US" altLang="ja-JP" dirty="0" smtClean="0">
              <a:latin typeface="ＭＳ Ｐ明朝" pitchFamily="18" charset="-128"/>
              <a:ea typeface="ＭＳ Ｐ明朝" pitchFamily="18" charset="-128"/>
            </a:endParaRP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発言が終わっていなくても、次の人に交代するよう促してください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発表のやり方に慣れてきたら、上記介入は徐々に減らし、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 生徒の自主性を促します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4381C-4910-4976-BEFD-2F5CCD404178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612C-FF03-43FC-B3D5-D9CAF823A79E}" type="datetimeFigureOut">
              <a:rPr kumimoji="1" lang="ja-JP" altLang="en-US" smtClean="0"/>
              <a:pPr/>
              <a:t>2017/12/6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2DD74-D05B-4EF8-858F-17A62F3B643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791072" y="2564904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表紙コラージュ（１）</a:t>
            </a:r>
            <a:endParaRPr kumimoji="1" lang="ja-JP" altLang="en-US" sz="6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6300442"/>
            <a:ext cx="3096344" cy="296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3347864" y="623731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表紙コラージュ（１）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4016" y="1105580"/>
            <a:ext cx="5508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（３）表紙のイメージを練る</a:t>
            </a:r>
            <a:endParaRPr lang="en-US" altLang="ja-JP" sz="28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528" y="2163628"/>
            <a:ext cx="907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宿題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イメージした表紙を次回の授業までに仕上げてくる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4" y="26064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（２）素材を選ぶ：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27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 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（３）表紙のイメージを練る：８分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  　（４）リフレクションを記入：８分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3347864" y="623731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表紙コラージュ（１）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1560" y="2537316"/>
            <a:ext cx="7776864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ワーク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シート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ある「リフレクション」の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質問にそって振り返りをしましょう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終わっても、まだやっている人のために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静かにしていましょう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96156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（４）リフレクションを記入する　（５分）</a:t>
            </a:r>
            <a:endParaRPr lang="en-US" altLang="ja-JP" sz="28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467544" y="2311132"/>
            <a:ext cx="8136904" cy="1728192"/>
          </a:xfrm>
          <a:prstGeom prst="wedgeRoundRectCallout">
            <a:avLst>
              <a:gd name="adj1" fmla="val -4590"/>
              <a:gd name="adj2" fmla="val -56636"/>
              <a:gd name="adj3" fmla="val 16667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4543380"/>
            <a:ext cx="828092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質問項目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</a:t>
            </a:r>
            <a:r>
              <a:rPr lang="ja-JP" altLang="en-US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態度目標をどのように実行しましたか？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②自分の将来を考えて気づいたことや感じたことはなんですか？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③他の人の話を聞いて感じた、自分との違いや共通点はなんですか？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7544" y="26064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（２）素材を選ぶ：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27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 （３）表紙のイメージを練る：８分　　  　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（４）リフレクションを記入：８分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47864" y="623731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表紙コラージュ（１）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1844824"/>
            <a:ext cx="90730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（２）素材を選ぶ：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27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（３）表紙のイメージを練る：８分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（４）リフレクションを記入：５分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15816" y="692696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授業</a:t>
            </a:r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の進め方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347864" y="623731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表紙コラージュ（１）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047488"/>
            <a:ext cx="90730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１．これから１年間使っていくスコラ手帳の表紙を作る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kumimoji="1"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２．「コラージュ」という手法を使い、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25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歳の自分を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イメージして表紙に表現する</a:t>
            </a:r>
            <a:endParaRPr kumimoji="1"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この時間には素材選びを中心に行います</a:t>
            </a:r>
            <a:endParaRPr kumimoji="1"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表紙の作成は次回までの宿題です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1052736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（１）この授業</a:t>
            </a:r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で行うこと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7544" y="26064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１）態度目標、内容目標の説明：５分　　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（２）素材を選ぶ：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27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 （３）表紙のイメージを練る：８分　　  　（４）リフレクションを記入：８分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347864" y="623731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表紙コラージュ（１）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188021"/>
            <a:ext cx="90730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（１）話す　　　　　　　（２）質問する　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（３）説明する　　　　　（４）動く　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（５）チームで協力する　（６）チームに貢献する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1035893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7544" y="26064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１）態度目標、内容目標の説明：５分　　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（２）素材を選ぶ：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27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 （３）表紙のイメージを練る：８分　　  　（４）リフレクションを記入：８分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347864" y="623731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表紙コラージュ（１）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048649"/>
            <a:ext cx="90730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（１）自分の将来に興味を持ちましょう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（２）自分の将来をイメージして、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表現する方法を考えましょう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（３）他の人のイメージを聞いて、自分のイメージ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との違いや共通点を知りましょう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992922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（１）内容目標</a:t>
            </a:r>
            <a:endParaRPr kumimoji="1" lang="ja-JP" altLang="en-US" sz="4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7544" y="26064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１）態度目標、内容目標の説明：５分　　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（２）素材を選ぶ：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27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 （３）表紙のイメージを練る：８分　　  　（４）リフレクションを記入：８分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347864" y="623731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表紙コラージュ（１）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5536" y="1844824"/>
            <a:ext cx="907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１．「コラージュ」についての説明</a:t>
            </a:r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（２分）</a:t>
            </a:r>
            <a:endParaRPr lang="en-US" altLang="ja-JP" sz="3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9552" y="980728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（２）素材を選ぶ　</a:t>
            </a:r>
            <a:endParaRPr lang="en-US" altLang="ja-JP" sz="40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83568" y="2623552"/>
            <a:ext cx="7776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コラージュ（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collage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）とは、現代絵画の技法の１つでフランス語の</a:t>
            </a:r>
            <a:r>
              <a:rPr lang="ja-JP" altLang="en-US" sz="2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「糊付け」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を意味する言葉です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写真や絵、文字などを、新聞・雑誌などから</a:t>
            </a:r>
            <a:r>
              <a:rPr lang="ja-JP" altLang="en-US" sz="2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切り抜きこれを台紙に貼って１つの作品を作る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というものです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この「表紙コラージュ」に正解はありません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自分の将来を自由にイメージしましょう！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539552" y="2420888"/>
            <a:ext cx="8136904" cy="3096344"/>
          </a:xfrm>
          <a:prstGeom prst="roundRect">
            <a:avLst>
              <a:gd name="adj" fmla="val 8375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7544" y="26064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（２）素材を選ぶ：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27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 （３）表紙のイメージを練る：８分　　  　（４）リフレクションを記入：８分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3347864" y="623731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表紙コラージュ（１）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9592" y="4221088"/>
            <a:ext cx="777686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25</a:t>
            </a:r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歳の自分をイメージしながら素材を集めましょう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漠然としたイメージでかまいません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「これが好き！」「これが気になる」というような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直感で選んでみてください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683568" y="4077072"/>
            <a:ext cx="8208912" cy="2016224"/>
          </a:xfrm>
          <a:prstGeom prst="wedgeRoundRectCallout">
            <a:avLst>
              <a:gd name="adj1" fmla="val -4325"/>
              <a:gd name="adj2" fmla="val -56791"/>
              <a:gd name="adj3" fmla="val 16667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5536" y="1778040"/>
            <a:ext cx="90730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２．素材を１ヶ所に集める</a:t>
            </a:r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分）</a:t>
            </a:r>
            <a:endParaRPr lang="en-US" altLang="ja-JP" sz="3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①素材を各グループの中央に集めてください（５分）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②素材選びのポイント説明（５分）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9552" y="980728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（２）素材を選ぶ　</a:t>
            </a:r>
            <a:endParaRPr lang="en-US" altLang="ja-JP" sz="40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7544" y="26064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（２）素材を選ぶ：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27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 （３）表紙のイメージを練る：８分　　  　（４）リフレクションを記入：８分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395536" y="1778040"/>
            <a:ext cx="90730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３．素材を選ぶ</a:t>
            </a:r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分）</a:t>
            </a:r>
            <a:endParaRPr lang="en-US" altLang="ja-JP" sz="3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持ち寄った素材は全員で使用します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ただし、個人的に準備したテープやシールは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個人使用も可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47864" y="623731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表紙コラージュ（１）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99592" y="4092168"/>
            <a:ext cx="777686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25</a:t>
            </a:r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歳の自分をイメージしながら素材を集めましょう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漠然としたイメージでかまいません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「これが好き！」「これが気になる」というような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直感で選んでみてください</a:t>
            </a:r>
            <a:endParaRPr lang="en-US" altLang="ja-JP" sz="2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683568" y="3933056"/>
            <a:ext cx="8208912" cy="2016224"/>
          </a:xfrm>
          <a:prstGeom prst="wedgeRoundRectCallout">
            <a:avLst>
              <a:gd name="adj1" fmla="val -4325"/>
              <a:gd name="adj2" fmla="val -56791"/>
              <a:gd name="adj3" fmla="val 16667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9552" y="980728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（２）素材を選ぶ　</a:t>
            </a:r>
            <a:endParaRPr lang="en-US" altLang="ja-JP" sz="40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7544" y="26064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（２）素材を選ぶ：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27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 （３）表紙のイメージを練る：８分　　  　（４）リフレクションを記入：８分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3347864" y="623731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表紙コラージュ（１）</a:t>
            </a:r>
            <a:endParaRPr kumimoji="1" lang="ja-JP" altLang="en-US" sz="20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4016" y="1033572"/>
            <a:ext cx="5508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（３）表紙のイメージを練る</a:t>
            </a:r>
            <a:endParaRPr lang="en-US" altLang="ja-JP" sz="28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528" y="1866304"/>
            <a:ext cx="90730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１．選んだ素材でコラージュのイメージを練る</a:t>
            </a:r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（５分）</a:t>
            </a:r>
            <a:endParaRPr lang="en-US" altLang="ja-JP" sz="3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素材を台紙の上に並べて、イメージを練りましょう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２．グループで選んだ素材の説明をする</a:t>
            </a:r>
            <a:r>
              <a:rPr lang="ja-JP" altLang="en-US" sz="3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（３分）</a:t>
            </a:r>
            <a:endParaRPr lang="en-US" altLang="ja-JP" sz="3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①５人前後のグループを作りましょう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②現在の自分が持っている未来へのイメージと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素材の使い方を１人ずつ発表しましょう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（１人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秒程度）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4" y="26064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今日の授業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（１）態度目標、内容目標の説明：５分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（２）素材を選ぶ：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27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 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（３）表紙のイメージを練る：８分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  　（４）リフレクションを記入：８分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1348</TotalTime>
  <Words>759</Words>
  <Application>Microsoft Office PowerPoint</Application>
  <PresentationFormat>画面に合わせる (4:3)</PresentationFormat>
  <Paragraphs>214</Paragraphs>
  <Slides>11</Slides>
  <Notes>11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</vt:vector>
  </TitlesOfParts>
  <Company>（株）日本能率協会ﾏﾈｼﾞﾒﾝﾄｾﾝﾀｰ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P7057</dc:creator>
  <cp:lastModifiedBy>JMAM</cp:lastModifiedBy>
  <cp:revision>112</cp:revision>
  <dcterms:created xsi:type="dcterms:W3CDTF">2015-12-25T06:03:13Z</dcterms:created>
  <dcterms:modified xsi:type="dcterms:W3CDTF">2017-12-06T05:12:39Z</dcterms:modified>
</cp:coreProperties>
</file>