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4" r:id="rId9"/>
    <p:sldId id="275" r:id="rId10"/>
    <p:sldId id="277" r:id="rId11"/>
    <p:sldId id="276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549" autoAdjust="0"/>
  </p:normalViewPr>
  <p:slideViewPr>
    <p:cSldViewPr>
      <p:cViewPr>
        <p:scale>
          <a:sx n="50" d="100"/>
          <a:sy n="5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6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1" cy="493316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20" tIns="45711" rIns="91420" bIns="4571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285"/>
            <a:ext cx="2918831" cy="493316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5"/>
            <a:ext cx="2918831" cy="493316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授業の準備・指示　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１．グループ分けをする（５人前後）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２．グループごとに机をつける（島を作る）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３．グループごとに素材（雑誌・パンフレットなど）を出しておくよう指示をする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defTabSz="922217">
              <a:defRPr/>
            </a:pPr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グループワークやペアワークについて</a:t>
            </a:r>
            <a:endParaRPr lang="en-US" altLang="ja-JP" dirty="0" smtClean="0"/>
          </a:p>
          <a:p>
            <a:pPr defTabSz="922217">
              <a:defRPr/>
            </a:pPr>
            <a:r>
              <a:rPr lang="ja-JP" altLang="en-US" dirty="0" smtClean="0"/>
              <a:t>　　　慣れていない生徒達には、授業者からある程度指示を出す</a:t>
            </a:r>
            <a:endParaRPr lang="en-US" altLang="ja-JP" dirty="0" smtClean="0"/>
          </a:p>
          <a:p>
            <a:r>
              <a:rPr lang="ja-JP" altLang="en-US" dirty="0" smtClean="0"/>
              <a:t>　　　授業を重ねていくなかで、「休み時間にグループ席にしておいてね」と</a:t>
            </a:r>
            <a:endParaRPr lang="en-US" altLang="ja-JP" dirty="0" smtClean="0"/>
          </a:p>
          <a:p>
            <a:r>
              <a:rPr lang="ja-JP" altLang="en-US" dirty="0" smtClean="0"/>
              <a:t>　　　伝えて自由に席決めをさせることで、徐々に生徒達が授業者の指示を</a:t>
            </a:r>
            <a:endParaRPr lang="en-US" altLang="ja-JP" dirty="0" smtClean="0"/>
          </a:p>
          <a:p>
            <a:r>
              <a:rPr lang="ja-JP" altLang="en-US" dirty="0" smtClean="0"/>
              <a:t>　　　受けずに主体的に動けるようになります</a:t>
            </a:r>
            <a:endParaRPr lang="en-US" altLang="ja-JP" dirty="0" smtClean="0"/>
          </a:p>
          <a:p>
            <a:r>
              <a:rPr lang="ja-JP" altLang="en-US" dirty="0" smtClean="0"/>
              <a:t>　　　そうすることで、生徒の主体的な学びや協働的な学びを促進することが</a:t>
            </a:r>
            <a:endParaRPr lang="en-US" altLang="ja-JP" dirty="0" smtClean="0"/>
          </a:p>
          <a:p>
            <a:r>
              <a:rPr lang="ja-JP" altLang="en-US" dirty="0" smtClean="0"/>
              <a:t>　　　できます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１．宿題を伝える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特に今回はグループごとに素材があるので、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他のグループの素材を貰いに行っても構いません」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１．このスライドの内容を読み上げる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適宜、補足が必要だと思うことを補足してください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</a:t>
            </a:r>
            <a:r>
              <a:rPr kumimoji="1" lang="ja-JP" altLang="en-US" dirty="0" smtClean="0"/>
              <a:t>ただし、時間内に終えるようにしてください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（態度目標・内容目標の説明で５分間）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１．コラージュについての説明を読み上げる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１．素材をまだ出していない人には素材を出すように指示をする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２．素材選びのポイントを説明する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（時間が余っていたら）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３．他のグループの素材を下見に行かせる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各ワークの制限時間ははっきりと宣言してください</a:t>
            </a:r>
            <a:endParaRPr lang="en-US" altLang="ja-JP" dirty="0" smtClean="0"/>
          </a:p>
          <a:p>
            <a:r>
              <a:rPr lang="ja-JP" altLang="en-US" dirty="0" smtClean="0"/>
              <a:t>　 時間通りに授業が進むということも「安全安心の場」作りにつながります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また、回を重ねるごとに「時間内に終わらせるにはどうすればいいのか」</a:t>
            </a:r>
            <a:endParaRPr lang="en-US" altLang="ja-JP" baseline="0" dirty="0" smtClean="0"/>
          </a:p>
          <a:p>
            <a:r>
              <a:rPr lang="ja-JP" altLang="en-US" baseline="0" dirty="0" smtClean="0"/>
              <a:t>　 という主体性を促すことにもつながります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２．ワークを始める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「では、始めてください。時間は１５分間です」</a:t>
            </a:r>
            <a:endParaRPr kumimoji="1" lang="en-US" altLang="ja-JP" dirty="0" smtClean="0">
              <a:latin typeface="+mn-lt"/>
              <a:ea typeface="+mn-ea"/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</a:t>
            </a:r>
            <a:r>
              <a:rPr kumimoji="1" lang="ja-JP" altLang="en-US" dirty="0" smtClean="0"/>
              <a:t>５分間隔で授業者がアナウンスする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  <a:p>
            <a:r>
              <a:rPr kumimoji="1" lang="ja-JP" altLang="en-US" dirty="0" smtClean="0"/>
              <a:t>　</a:t>
            </a:r>
            <a:endParaRPr kumimoji="1" lang="en-US" altLang="ja-JP" dirty="0" smtClean="0">
              <a:latin typeface="+mn-lt"/>
              <a:ea typeface="+mn-ea"/>
            </a:endParaRPr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２．グループワークを進める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グループワークの進め方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「各グループで発表の順番を決めてください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では、１番目に発表する人、手を上げてください」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（以下最後の人まで確認をする）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「それでは３０秒ずつ発表してください」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「３０秒経ちました。発表者に感謝の拍手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では次の人どうぞ」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発言が終わっていなくても、次の人に交代するよう促してください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発表のやり方に慣れてきたら、上記介入は徐々に減らし、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 生徒の自主性を促します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791072" y="256490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4016" y="1105580"/>
            <a:ext cx="5508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（３）表紙のイメージを練る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2163628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宿題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イメージした表紙を次回の授業までに仕上げてくる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（３）表紙のイメージを練る：８分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2537316"/>
            <a:ext cx="777686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シート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ある「リフレクション」の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質問にそって振り返りをしましょう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96156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（４）リフレクションを記入する　（５分）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2311132"/>
            <a:ext cx="8136904" cy="1728192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543380"/>
            <a:ext cx="82809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</a:t>
            </a:r>
            <a:r>
              <a:rPr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態度目標をどのように実行しましたか？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②自分の将来を考えて気づいたことや感じたことはなんですか？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③他の人の話を聞いて感じた、自分との違いや共通点はなんですか？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（４）リフレクションを記入：８分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（３）表紙のイメージを練る：８分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047488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１．これから１年間使っていくスコラ手帳の表紙を作る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２．「コラージュ」という手法を使い、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歳の自分を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イメージして表紙に表現する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この時間には素材選びを中心に行います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表紙の作成は次回までの宿題です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5273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１）態度目標、内容目標の説明：５分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188021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35893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１）態度目標、内容目標の説明：５分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048649"/>
            <a:ext cx="90730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（１）自分の将来に興味を持ちましょう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（２）自分の将来をイメージして、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表現する方法を考えましょう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（３）他の人のイメージを聞いて、自分のイメージ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との違いや共通点を知りましょう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992922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１）態度目標、内容目標の説明：５分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1844824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１．「コラージュ」についての説明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9552" y="98072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　</a:t>
            </a:r>
            <a:endParaRPr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3568" y="2623552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コラージュ（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collage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）とは、現代絵画の技法の１つでフランス語の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「糊付け」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を意味する言葉です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写真や絵、文字などを、新聞・雑誌などから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切り抜きこれを台紙に貼って１つの作品を作る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というものです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この「表紙コラージュ」に正解はありません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自分の将来を自由にイメージしましょう！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39552" y="2420888"/>
            <a:ext cx="8136904" cy="3096344"/>
          </a:xfrm>
          <a:prstGeom prst="roundRect">
            <a:avLst>
              <a:gd name="adj" fmla="val 837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（２）素材を選ぶ：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4221088"/>
            <a:ext cx="77768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歳の自分をイメージしながら素材を集めましょう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漠然としたイメージでかまいません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「これが好き！」「これが気になる」というような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直感で選んでみてください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683568" y="4077072"/>
            <a:ext cx="8208912" cy="2016224"/>
          </a:xfrm>
          <a:prstGeom prst="wedgeRoundRectCallout">
            <a:avLst>
              <a:gd name="adj1" fmla="val -4325"/>
              <a:gd name="adj2" fmla="val -56791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1778040"/>
            <a:ext cx="90730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２．素材を１ヶ所に集める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①素材を各グループの中央に集めてください（５分）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②素材選びのポイント説明（５分）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98072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　</a:t>
            </a:r>
            <a:endParaRPr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（２）素材を選ぶ：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395536" y="1778040"/>
            <a:ext cx="90730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３．素材を選ぶ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持ち寄った素材は全員で使用します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ただし、個人的に準備したテープやシールは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個人使用も可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4092168"/>
            <a:ext cx="77768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歳の自分をイメージしながら素材を集めましょう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漠然としたイメージでかまいません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「これが好き！」「これが気になる」というような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直感で選んでみてください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683568" y="3933056"/>
            <a:ext cx="8208912" cy="2016224"/>
          </a:xfrm>
          <a:prstGeom prst="wedgeRoundRectCallout">
            <a:avLst>
              <a:gd name="adj1" fmla="val -4325"/>
              <a:gd name="adj2" fmla="val -56791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98072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　</a:t>
            </a:r>
            <a:endParaRPr lang="en-US" altLang="ja-JP" sz="4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（２）素材を選ぶ：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（３）表紙のイメージを練る：８分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表紙コラージュ（１）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4016" y="1033572"/>
            <a:ext cx="5508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（３）表紙のイメージを練る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1866304"/>
            <a:ext cx="90730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１．選んだ素材でコラージュのイメージを練る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素材を台紙の上に並べて、イメージを練りましょう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２．グループで選んだ素材の説明をする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①５人前後のグループを作りましょう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②現在の自分が持っている未来へのイメージと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素材の使い方を１人ずつ発表しましょう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（１人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秒程度）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（２）素材を選ぶ：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（３）表紙のイメージを練る：８分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　（４）リフレクションを記入：８分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759</Words>
  <Application>Microsoft Office PowerPoint</Application>
  <PresentationFormat>画面に合わせる (4:3)</PresentationFormat>
  <Paragraphs>214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112</cp:revision>
  <dcterms:created xsi:type="dcterms:W3CDTF">2015-12-25T06:03:13Z</dcterms:created>
  <dcterms:modified xsi:type="dcterms:W3CDTF">2017-12-06T05:12:39Z</dcterms:modified>
</cp:coreProperties>
</file>