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2"/>
  </p:notesMasterIdLst>
  <p:sldIdLst>
    <p:sldId id="256" r:id="rId2"/>
    <p:sldId id="257" r:id="rId3"/>
    <p:sldId id="272" r:id="rId4"/>
    <p:sldId id="266" r:id="rId5"/>
    <p:sldId id="267" r:id="rId6"/>
    <p:sldId id="268" r:id="rId7"/>
    <p:sldId id="270" r:id="rId8"/>
    <p:sldId id="273" r:id="rId9"/>
    <p:sldId id="274" r:id="rId10"/>
    <p:sldId id="275" r:id="rId1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63445" autoAdjust="0"/>
  </p:normalViewPr>
  <p:slideViewPr>
    <p:cSldViewPr>
      <p:cViewPr varScale="1">
        <p:scale>
          <a:sx n="40" d="100"/>
          <a:sy n="40" d="100"/>
        </p:scale>
        <p:origin x="-16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831" cy="493316"/>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0"/>
            <a:ext cx="2918831" cy="493316"/>
          </a:xfrm>
          <a:prstGeom prst="rect">
            <a:avLst/>
          </a:prstGeom>
        </p:spPr>
        <p:txBody>
          <a:bodyPr vert="horz" lIns="91427" tIns="45714" rIns="91427" bIns="45714" rtlCol="0"/>
          <a:lstStyle>
            <a:lvl1pPr algn="r">
              <a:defRPr sz="1200"/>
            </a:lvl1pPr>
          </a:lstStyle>
          <a:p>
            <a:fld id="{71D70C0F-91F8-435F-B634-5ED444CBE502}" type="datetimeFigureOut">
              <a:rPr kumimoji="1" lang="ja-JP" altLang="en-US" smtClean="0"/>
              <a:pPr/>
              <a:t>2017/12/6</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 4"/>
          <p:cNvSpPr>
            <a:spLocks noGrp="1"/>
          </p:cNvSpPr>
          <p:nvPr>
            <p:ph type="body" sz="quarter" idx="3"/>
          </p:nvPr>
        </p:nvSpPr>
        <p:spPr>
          <a:xfrm>
            <a:off x="673577" y="4686500"/>
            <a:ext cx="5388610" cy="4439841"/>
          </a:xfrm>
          <a:prstGeom prst="rect">
            <a:avLst/>
          </a:prstGeom>
        </p:spPr>
        <p:txBody>
          <a:bodyPr vert="horz" lIns="91427" tIns="45714" rIns="91427" bIns="4571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371285"/>
            <a:ext cx="2918831" cy="493316"/>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5"/>
            <a:ext cx="2918831" cy="493316"/>
          </a:xfrm>
          <a:prstGeom prst="rect">
            <a:avLst/>
          </a:prstGeom>
        </p:spPr>
        <p:txBody>
          <a:bodyPr vert="horz" lIns="91427" tIns="45714" rIns="91427" bIns="45714" rtlCol="0" anchor="b"/>
          <a:lstStyle>
            <a:lvl1pPr algn="r">
              <a:defRPr sz="1200"/>
            </a:lvl1pPr>
          </a:lstStyle>
          <a:p>
            <a:fld id="{BBB4381C-4910-4976-BEFD-2F5CCD40417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sz="1200" dirty="0" smtClean="0"/>
              <a:t>【</a:t>
            </a:r>
            <a:r>
              <a:rPr kumimoji="1" lang="ja-JP" altLang="en-US" sz="1200" dirty="0" smtClean="0"/>
              <a:t>　授業の事前準備　</a:t>
            </a:r>
            <a:r>
              <a:rPr kumimoji="1" lang="en-US" altLang="ja-JP" sz="1200" dirty="0" smtClean="0"/>
              <a:t>】</a:t>
            </a:r>
          </a:p>
          <a:p>
            <a:endParaRPr kumimoji="1" lang="en-US" altLang="ja-JP" sz="1200" dirty="0" smtClean="0"/>
          </a:p>
          <a:p>
            <a:r>
              <a:rPr kumimoji="1" lang="ja-JP" altLang="en-US" sz="1200" dirty="0" smtClean="0"/>
              <a:t>１．授業者の人生グラフを完成させておく</a:t>
            </a:r>
            <a:endParaRPr kumimoji="1" lang="en-US" altLang="ja-JP" sz="1200" dirty="0" smtClean="0"/>
          </a:p>
          <a:p>
            <a:r>
              <a:rPr kumimoji="1" lang="ja-JP" altLang="en-US" sz="1200" dirty="0" smtClean="0"/>
              <a:t>　　指導書のフォーマットを使って作成する</a:t>
            </a:r>
            <a:endParaRPr kumimoji="1" lang="en-US" altLang="ja-JP" sz="1200" dirty="0" smtClean="0"/>
          </a:p>
          <a:p>
            <a:endParaRPr kumimoji="1" lang="en-US" altLang="ja-JP" sz="1200" dirty="0" smtClean="0"/>
          </a:p>
          <a:p>
            <a:r>
              <a:rPr kumimoji="1" lang="ja-JP" altLang="en-US" sz="1200" dirty="0" smtClean="0"/>
              <a:t>２．完成した人生グラフを提示できるように準備する</a:t>
            </a:r>
            <a:endParaRPr kumimoji="1" lang="en-US" altLang="ja-JP" sz="1200" dirty="0" smtClean="0"/>
          </a:p>
          <a:p>
            <a:r>
              <a:rPr kumimoji="1" lang="ja-JP" altLang="en-US" sz="1200" dirty="0" smtClean="0"/>
              <a:t>　例１）　拡大コピーをして黒板に掲示する</a:t>
            </a:r>
            <a:endParaRPr kumimoji="1" lang="en-US" altLang="ja-JP" sz="1200" dirty="0" smtClean="0"/>
          </a:p>
          <a:p>
            <a:r>
              <a:rPr kumimoji="1" lang="ja-JP" altLang="en-US" sz="1200" dirty="0" smtClean="0"/>
              <a:t>　例２）　</a:t>
            </a:r>
            <a:r>
              <a:rPr kumimoji="1" lang="en-US" altLang="ja-JP" sz="1200" dirty="0" smtClean="0"/>
              <a:t>PC</a:t>
            </a:r>
            <a:r>
              <a:rPr kumimoji="1" lang="ja-JP" altLang="en-US" sz="1200" dirty="0" smtClean="0"/>
              <a:t>に取り込み、スライドに貼り付ける</a:t>
            </a:r>
            <a:endParaRPr kumimoji="1" lang="en-US" altLang="ja-JP" sz="1200" dirty="0" smtClean="0"/>
          </a:p>
          <a:p>
            <a:r>
              <a:rPr kumimoji="1" lang="ja-JP" altLang="en-US" sz="1200" dirty="0" smtClean="0"/>
              <a:t>　例３）　フォーマットを使わずに、模造紙にフリーハンドで書く</a:t>
            </a:r>
            <a:endParaRPr kumimoji="1" lang="en-US" altLang="ja-JP" sz="1200" dirty="0" smtClean="0"/>
          </a:p>
          <a:p>
            <a:r>
              <a:rPr kumimoji="1" lang="ja-JP" altLang="en-US" sz="1200" dirty="0" smtClean="0"/>
              <a:t>　例４）　実物投影機（書画カメラ）を使う</a:t>
            </a:r>
            <a:endParaRPr kumimoji="1" lang="en-US" altLang="ja-JP" sz="1200" dirty="0" smtClean="0"/>
          </a:p>
          <a:p>
            <a:endParaRPr kumimoji="1" lang="en-US" altLang="ja-JP" sz="1200" dirty="0" smtClean="0"/>
          </a:p>
          <a:p>
            <a:r>
              <a:rPr kumimoji="1" lang="ja-JP" altLang="en-US" sz="1200" dirty="0" smtClean="0"/>
              <a:t>３．グループを作る（</a:t>
            </a:r>
            <a:r>
              <a:rPr kumimoji="1" lang="en-US" altLang="ja-JP" sz="1200" dirty="0" smtClean="0"/>
              <a:t>5</a:t>
            </a:r>
            <a:r>
              <a:rPr kumimoji="1" lang="ja-JP" altLang="en-US" sz="1200" dirty="0" smtClean="0"/>
              <a:t>人前後）</a:t>
            </a:r>
            <a:endParaRPr kumimoji="1" lang="en-US" altLang="ja-JP" sz="1200" dirty="0" smtClean="0"/>
          </a:p>
          <a:p>
            <a:r>
              <a:rPr kumimoji="1" lang="ja-JP" altLang="en-US" sz="1200" dirty="0" smtClean="0"/>
              <a:t>　　グループごとに席を作り着席してもらう</a:t>
            </a:r>
            <a:endParaRPr kumimoji="1" lang="en-US" altLang="ja-JP" sz="1200" dirty="0" smtClean="0"/>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１．スライドの内容を読み上げる</a:t>
            </a:r>
            <a:endParaRPr kumimoji="1" lang="ja-JP" altLang="en-US" dirty="0"/>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10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１．スライドを提示し、授業の時間配分を見せる</a:t>
            </a:r>
            <a:endParaRPr kumimoji="1" lang="en-US" altLang="ja-JP" dirty="0" smtClean="0"/>
          </a:p>
          <a:p>
            <a:endParaRPr kumimoji="1" lang="en-US" altLang="ja-JP" dirty="0" smtClean="0"/>
          </a:p>
          <a:p>
            <a:r>
              <a:rPr kumimoji="1" lang="ja-JP" altLang="en-US" dirty="0" smtClean="0"/>
              <a:t>発言例）</a:t>
            </a:r>
            <a:endParaRPr kumimoji="1" lang="en-US" altLang="ja-JP" dirty="0" smtClean="0"/>
          </a:p>
          <a:p>
            <a:r>
              <a:rPr kumimoji="1" lang="ja-JP" altLang="en-US" dirty="0" smtClean="0">
                <a:latin typeface="ＭＳ Ｐ明朝" pitchFamily="18" charset="-128"/>
                <a:ea typeface="ＭＳ Ｐ明朝" pitchFamily="18" charset="-128"/>
              </a:rPr>
              <a:t>「本日の授業の手順はこのとおりです」</a:t>
            </a:r>
            <a:endParaRPr kumimoji="1" lang="en-US" altLang="ja-JP" dirty="0" smtClean="0">
              <a:latin typeface="ＭＳ Ｐ明朝" pitchFamily="18" charset="-128"/>
              <a:ea typeface="ＭＳ Ｐ明朝" pitchFamily="18" charset="-128"/>
            </a:endParaRPr>
          </a:p>
          <a:p>
            <a:endParaRPr kumimoji="1" lang="en-US" altLang="ja-JP" dirty="0" smtClean="0"/>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１．スライドの内容を読み上げる</a:t>
            </a:r>
            <a:endParaRPr kumimoji="1" lang="ja-JP" altLang="en-US" dirty="0"/>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14263">
              <a:defRPr/>
            </a:pPr>
            <a:r>
              <a:rPr kumimoji="1" lang="ja-JP" altLang="en-US" dirty="0" smtClean="0"/>
              <a:t>１．スライドの内容を読み上げる</a:t>
            </a:r>
          </a:p>
          <a:p>
            <a:endParaRPr kumimoji="1" lang="en-US" altLang="ja-JP" dirty="0" smtClean="0"/>
          </a:p>
          <a:p>
            <a:r>
              <a:rPr kumimoji="1" lang="en-US" altLang="ja-JP" dirty="0" smtClean="0"/>
              <a:t>※</a:t>
            </a:r>
            <a:r>
              <a:rPr kumimoji="1" lang="ja-JP" altLang="en-US" dirty="0" smtClean="0"/>
              <a:t>適宜補足してください</a:t>
            </a:r>
            <a:endParaRPr kumimoji="1" lang="ja-JP" altLang="en-US" dirty="0"/>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１．態度目標を説明する</a:t>
            </a:r>
            <a:endParaRPr kumimoji="1" lang="en-US" altLang="ja-JP" dirty="0" smtClean="0"/>
          </a:p>
          <a:p>
            <a:endParaRPr kumimoji="1" lang="en-US" altLang="ja-JP" dirty="0" smtClean="0"/>
          </a:p>
          <a:p>
            <a:r>
              <a:rPr kumimoji="1" lang="ja-JP" altLang="en-US" dirty="0" smtClean="0"/>
              <a:t>発言例）　</a:t>
            </a:r>
            <a:endParaRPr kumimoji="1" lang="en-US" altLang="ja-JP" dirty="0" smtClean="0"/>
          </a:p>
          <a:p>
            <a:r>
              <a:rPr kumimoji="1" lang="ja-JP" altLang="en-US" dirty="0" smtClean="0">
                <a:latin typeface="ＭＳ Ｐ明朝" pitchFamily="18" charset="-128"/>
                <a:ea typeface="ＭＳ Ｐ明朝" pitchFamily="18" charset="-128"/>
              </a:rPr>
              <a:t>「この授業の態度目標はこれです</a:t>
            </a:r>
            <a:endParaRPr kumimoji="1" lang="en-US" altLang="ja-JP" dirty="0" smtClean="0">
              <a:latin typeface="ＭＳ Ｐ明朝" pitchFamily="18" charset="-128"/>
              <a:ea typeface="ＭＳ Ｐ明朝" pitchFamily="18" charset="-128"/>
            </a:endParaRPr>
          </a:p>
          <a:p>
            <a:r>
              <a:rPr kumimoji="1" lang="ja-JP" altLang="en-US" dirty="0" smtClean="0">
                <a:latin typeface="ＭＳ Ｐ明朝" pitchFamily="18" charset="-128"/>
                <a:ea typeface="ＭＳ Ｐ明朝" pitchFamily="18" charset="-128"/>
              </a:rPr>
              <a:t>（１）話す　（２）質問する　（３）説明する　（４）動く　</a:t>
            </a:r>
            <a:endParaRPr kumimoji="1" lang="en-US" altLang="ja-JP" dirty="0" smtClean="0">
              <a:latin typeface="ＭＳ Ｐ明朝" pitchFamily="18" charset="-128"/>
              <a:ea typeface="ＭＳ Ｐ明朝" pitchFamily="18" charset="-128"/>
            </a:endParaRPr>
          </a:p>
          <a:p>
            <a:r>
              <a:rPr kumimoji="1" lang="ja-JP" altLang="en-US" dirty="0" smtClean="0">
                <a:latin typeface="ＭＳ Ｐ明朝" pitchFamily="18" charset="-128"/>
                <a:ea typeface="ＭＳ Ｐ明朝" pitchFamily="18" charset="-128"/>
              </a:rPr>
              <a:t>（５）チームで協力する　（６）チームに貢献する</a:t>
            </a:r>
            <a:endParaRPr kumimoji="1" lang="en-US" altLang="ja-JP" dirty="0" smtClean="0">
              <a:latin typeface="ＭＳ Ｐ明朝" pitchFamily="18" charset="-128"/>
              <a:ea typeface="ＭＳ Ｐ明朝" pitchFamily="18" charset="-128"/>
            </a:endParaRPr>
          </a:p>
          <a:p>
            <a:endParaRPr kumimoji="1" lang="en-US" altLang="ja-JP" dirty="0" smtClean="0">
              <a:latin typeface="ＭＳ Ｐ明朝" pitchFamily="18" charset="-128"/>
              <a:ea typeface="ＭＳ Ｐ明朝" pitchFamily="18" charset="-128"/>
            </a:endParaRPr>
          </a:p>
          <a:p>
            <a:r>
              <a:rPr kumimoji="1" lang="ja-JP" altLang="en-US" dirty="0" smtClean="0">
                <a:latin typeface="ＭＳ Ｐ明朝" pitchFamily="18" charset="-128"/>
                <a:ea typeface="ＭＳ Ｐ明朝" pitchFamily="18" charset="-128"/>
              </a:rPr>
              <a:t>（４）の「動く」は席を立って、他のグループの席まで行って、話したり、</a:t>
            </a:r>
            <a:endParaRPr kumimoji="1" lang="en-US" altLang="ja-JP" dirty="0" smtClean="0">
              <a:latin typeface="ＭＳ Ｐ明朝" pitchFamily="18" charset="-128"/>
              <a:ea typeface="ＭＳ Ｐ明朝" pitchFamily="18" charset="-128"/>
            </a:endParaRPr>
          </a:p>
          <a:p>
            <a:r>
              <a:rPr kumimoji="1" lang="ja-JP" altLang="en-US" dirty="0" smtClean="0">
                <a:latin typeface="ＭＳ Ｐ明朝" pitchFamily="18" charset="-128"/>
                <a:ea typeface="ＭＳ Ｐ明朝" pitchFamily="18" charset="-128"/>
              </a:rPr>
              <a:t>質問しても構わない　ということです」</a:t>
            </a:r>
            <a:endParaRPr kumimoji="1" lang="en-US" altLang="ja-JP" dirty="0" smtClean="0">
              <a:latin typeface="ＭＳ Ｐ明朝" pitchFamily="18" charset="-128"/>
              <a:ea typeface="ＭＳ Ｐ明朝" pitchFamily="18" charset="-128"/>
            </a:endParaRPr>
          </a:p>
          <a:p>
            <a:endParaRPr kumimoji="1" lang="en-US" altLang="ja-JP" dirty="0" smtClean="0">
              <a:latin typeface="ＭＳ Ｐ明朝" pitchFamily="18" charset="-128"/>
              <a:ea typeface="ＭＳ Ｐ明朝" pitchFamily="18" charset="-128"/>
            </a:endParaRPr>
          </a:p>
          <a:p>
            <a:r>
              <a:rPr kumimoji="1" lang="en-US" altLang="ja-JP" dirty="0" smtClean="0">
                <a:latin typeface="ＭＳ Ｐ明朝" pitchFamily="18" charset="-128"/>
                <a:ea typeface="ＭＳ Ｐ明朝" pitchFamily="18" charset="-128"/>
              </a:rPr>
              <a:t>※</a:t>
            </a:r>
            <a:r>
              <a:rPr kumimoji="1" lang="ja-JP" altLang="en-US" dirty="0" smtClean="0">
                <a:latin typeface="+mn-ea"/>
                <a:ea typeface="+mn-ea"/>
              </a:rPr>
              <a:t>他の授業では、静かに着席し、ノートをとることが通常のルールとして</a:t>
            </a:r>
            <a:endParaRPr kumimoji="1" lang="en-US" altLang="ja-JP" dirty="0" smtClean="0">
              <a:latin typeface="+mn-ea"/>
              <a:ea typeface="+mn-ea"/>
            </a:endParaRPr>
          </a:p>
          <a:p>
            <a:r>
              <a:rPr kumimoji="1" lang="ja-JP" altLang="en-US" dirty="0" smtClean="0"/>
              <a:t>　身についている生徒が大半です</a:t>
            </a:r>
            <a:endParaRPr kumimoji="1" lang="en-US" altLang="ja-JP" dirty="0" smtClean="0"/>
          </a:p>
          <a:p>
            <a:r>
              <a:rPr kumimoji="1" lang="ja-JP" altLang="en-US" dirty="0" smtClean="0"/>
              <a:t>　その生徒達にとって（４）の「動く」はすぐに理解できないかもしれません</a:t>
            </a:r>
            <a:endParaRPr kumimoji="1" lang="en-US" altLang="ja-JP" dirty="0" smtClean="0"/>
          </a:p>
          <a:p>
            <a:r>
              <a:rPr kumimoji="1" lang="ja-JP" altLang="en-US" dirty="0" smtClean="0"/>
              <a:t>　そこで上記のような補足説明をすることで「安全・安心の場」を作っていくことが</a:t>
            </a:r>
            <a:endParaRPr kumimoji="1" lang="en-US" altLang="ja-JP" dirty="0" smtClean="0"/>
          </a:p>
          <a:p>
            <a:r>
              <a:rPr kumimoji="1" lang="ja-JP" altLang="en-US" dirty="0" smtClean="0"/>
              <a:t>　できます</a:t>
            </a:r>
            <a:endParaRPr kumimoji="1" lang="en-US" altLang="ja-JP" dirty="0" smtClean="0"/>
          </a:p>
          <a:p>
            <a:endParaRPr kumimoji="1" lang="en-US" altLang="ja-JP" dirty="0" smtClean="0"/>
          </a:p>
          <a:p>
            <a:r>
              <a:rPr kumimoji="1" lang="en-US" altLang="ja-JP" dirty="0" smtClean="0"/>
              <a:t>※『</a:t>
            </a:r>
            <a:r>
              <a:rPr kumimoji="1" lang="ja-JP" altLang="en-US" dirty="0" smtClean="0"/>
              <a:t>（４）動く</a:t>
            </a:r>
            <a:r>
              <a:rPr kumimoji="1" lang="en-US" altLang="ja-JP" dirty="0" smtClean="0"/>
              <a:t>』</a:t>
            </a:r>
            <a:r>
              <a:rPr kumimoji="1" lang="ja-JP" altLang="en-US" dirty="0" smtClean="0"/>
              <a:t>の部分で、他の授業運営に影響が出ることが不安な方は</a:t>
            </a:r>
            <a:endParaRPr kumimoji="1" lang="en-US" altLang="ja-JP" dirty="0" smtClean="0"/>
          </a:p>
          <a:p>
            <a:r>
              <a:rPr kumimoji="1" lang="ja-JP" altLang="en-US" dirty="0" smtClean="0"/>
              <a:t>　　以下補足をしてください</a:t>
            </a:r>
            <a:endParaRPr kumimoji="1" lang="en-US" altLang="ja-JP" dirty="0" smtClean="0"/>
          </a:p>
          <a:p>
            <a:r>
              <a:rPr kumimoji="1" lang="ja-JP" altLang="en-US" dirty="0" smtClean="0"/>
              <a:t>　　発言例</a:t>
            </a:r>
            <a:r>
              <a:rPr kumimoji="1" lang="ja-JP" altLang="en-US" dirty="0" smtClean="0">
                <a:latin typeface="ＭＳ Ｐ明朝" pitchFamily="18" charset="-128"/>
                <a:ea typeface="ＭＳ Ｐ明朝" pitchFamily="18" charset="-128"/>
              </a:rPr>
              <a:t>）</a:t>
            </a:r>
            <a:endParaRPr kumimoji="1" lang="en-US" altLang="ja-JP" dirty="0" smtClean="0">
              <a:latin typeface="ＭＳ Ｐ明朝" pitchFamily="18" charset="-128"/>
              <a:ea typeface="ＭＳ Ｐ明朝" pitchFamily="18" charset="-128"/>
            </a:endParaRPr>
          </a:p>
          <a:p>
            <a:r>
              <a:rPr kumimoji="1" lang="ja-JP" altLang="en-US" dirty="0" smtClean="0">
                <a:latin typeface="ＭＳ Ｐ明朝" pitchFamily="18" charset="-128"/>
                <a:ea typeface="ＭＳ Ｐ明朝" pitchFamily="18" charset="-128"/>
              </a:rPr>
              <a:t>　　「この態度目標は、この授業に限った目標です」</a:t>
            </a:r>
          </a:p>
          <a:p>
            <a:endParaRPr kumimoji="1" lang="en-US" altLang="ja-JP" dirty="0" smtClean="0"/>
          </a:p>
          <a:p>
            <a:r>
              <a:rPr kumimoji="1" lang="en-US" altLang="ja-JP" dirty="0" smtClean="0"/>
              <a:t>※</a:t>
            </a:r>
            <a:r>
              <a:rPr kumimoji="1" lang="ja-JP" altLang="en-US" dirty="0" smtClean="0"/>
              <a:t>この態度目標はプログラムに共通する目標です</a:t>
            </a:r>
            <a:endParaRPr kumimoji="1" lang="en-US" altLang="ja-JP" dirty="0" smtClean="0"/>
          </a:p>
          <a:p>
            <a:r>
              <a:rPr kumimoji="1" lang="ja-JP" altLang="en-US" dirty="0" smtClean="0"/>
              <a:t>　</a:t>
            </a:r>
            <a:r>
              <a:rPr kumimoji="1" lang="ja-JP" altLang="en-US" baseline="0" dirty="0" smtClean="0"/>
              <a:t> 生徒が授業や態度目標に慣れてきたら、細かい説明は不要です</a:t>
            </a:r>
            <a:endParaRPr lang="en-US" altLang="ja-JP" dirty="0" smtClean="0"/>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１．このスライドの内容を読み上げる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１．授業者の人生グラフを提示し、時間を守って発表する</a:t>
            </a:r>
            <a:endParaRPr kumimoji="1" lang="ja-JP" altLang="en-US" dirty="0"/>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１．スライドの内容を読み上げる</a:t>
            </a:r>
            <a:endParaRPr lang="en-US" altLang="ja-JP" dirty="0" smtClean="0"/>
          </a:p>
          <a:p>
            <a:endParaRPr lang="en-US" altLang="ja-JP" dirty="0" smtClean="0"/>
          </a:p>
          <a:p>
            <a:r>
              <a:rPr lang="en-US" altLang="ja-JP" dirty="0" smtClean="0"/>
              <a:t>※</a:t>
            </a:r>
            <a:r>
              <a:rPr lang="ja-JP" altLang="en-US" dirty="0" smtClean="0"/>
              <a:t>各ワークの制限時間ははっきりと宣言してください</a:t>
            </a:r>
            <a:endParaRPr lang="en-US" altLang="ja-JP" dirty="0" smtClean="0"/>
          </a:p>
          <a:p>
            <a:r>
              <a:rPr lang="ja-JP" altLang="en-US" dirty="0" smtClean="0"/>
              <a:t>　 時間通りに授業が進むということも「安全・安心の場」作りにつながります</a:t>
            </a:r>
            <a:endParaRPr lang="en-US" altLang="ja-JP" dirty="0" smtClean="0"/>
          </a:p>
          <a:p>
            <a:r>
              <a:rPr lang="ja-JP" altLang="en-US" dirty="0" smtClean="0"/>
              <a:t>　</a:t>
            </a:r>
            <a:r>
              <a:rPr lang="ja-JP" altLang="en-US" baseline="0" dirty="0" smtClean="0"/>
              <a:t> また、回を重ねるごとに「時間内に終わらせるにはどうすればいいのか」</a:t>
            </a:r>
            <a:endParaRPr lang="en-US" altLang="ja-JP" baseline="0" dirty="0" smtClean="0"/>
          </a:p>
          <a:p>
            <a:r>
              <a:rPr lang="ja-JP" altLang="en-US" baseline="0" dirty="0" smtClean="0"/>
              <a:t>　 という主体性を促すことにもつながります</a:t>
            </a:r>
            <a:endParaRPr lang="en-US" altLang="ja-JP" dirty="0" smtClean="0"/>
          </a:p>
          <a:p>
            <a:endParaRPr lang="en-US" altLang="ja-JP" dirty="0" smtClean="0"/>
          </a:p>
          <a:p>
            <a:r>
              <a:rPr lang="en-US" altLang="ja-JP" dirty="0" smtClean="0"/>
              <a:t>※</a:t>
            </a:r>
            <a:r>
              <a:rPr lang="ja-JP" altLang="en-US" dirty="0" smtClean="0"/>
              <a:t>生徒自身が時間を意識できるようにしてください</a:t>
            </a:r>
            <a:endParaRPr lang="en-US" altLang="ja-JP" dirty="0" smtClean="0"/>
          </a:p>
          <a:p>
            <a:r>
              <a:rPr kumimoji="1" lang="ja-JP" altLang="en-US" dirty="0" smtClean="0"/>
              <a:t>　　 例１）大きめのタイマーを掲示する</a:t>
            </a:r>
            <a:endParaRPr kumimoji="1" lang="en-US" altLang="ja-JP" dirty="0" smtClean="0"/>
          </a:p>
          <a:p>
            <a:r>
              <a:rPr kumimoji="1" lang="ja-JP" altLang="en-US" dirty="0" smtClean="0"/>
              <a:t>　　</a:t>
            </a:r>
            <a:r>
              <a:rPr kumimoji="1" lang="ja-JP" altLang="en-US" baseline="0" dirty="0" smtClean="0"/>
              <a:t> 例２）</a:t>
            </a:r>
            <a:r>
              <a:rPr kumimoji="1" lang="ja-JP" altLang="en-US" dirty="0" smtClean="0"/>
              <a:t>５分間隔で授業者がアナウンスする</a:t>
            </a:r>
            <a:endParaRPr kumimoji="1" lang="en-US" altLang="ja-JP" dirty="0" smtClean="0"/>
          </a:p>
          <a:p>
            <a:r>
              <a:rPr kumimoji="1" lang="ja-JP" altLang="en-US" dirty="0" smtClean="0"/>
              <a:t>　　</a:t>
            </a:r>
            <a:r>
              <a:rPr kumimoji="1" lang="ja-JP" altLang="en-US" baseline="0" dirty="0" smtClean="0"/>
              <a:t> 例３）</a:t>
            </a:r>
            <a:r>
              <a:rPr kumimoji="1" lang="en-US" altLang="ja-JP" dirty="0" smtClean="0"/>
              <a:t>PC</a:t>
            </a:r>
            <a:r>
              <a:rPr kumimoji="1" lang="ja-JP" altLang="en-US" dirty="0" smtClean="0"/>
              <a:t>でカウントダウンタイマーを表示する</a:t>
            </a:r>
          </a:p>
          <a:p>
            <a:r>
              <a:rPr lang="ja-JP" altLang="en-US" dirty="0" smtClean="0"/>
              <a:t>　　発言例）</a:t>
            </a:r>
            <a:endParaRPr lang="en-US" altLang="ja-JP" dirty="0" smtClean="0"/>
          </a:p>
          <a:p>
            <a:r>
              <a:rPr lang="ja-JP" altLang="en-US" dirty="0" smtClean="0"/>
              <a:t>　　</a:t>
            </a:r>
            <a:r>
              <a:rPr lang="ja-JP" altLang="en-US" dirty="0" smtClean="0">
                <a:latin typeface="ＭＳ Ｐ明朝" pitchFamily="18" charset="-128"/>
                <a:ea typeface="ＭＳ Ｐ明朝" pitchFamily="18" charset="-128"/>
              </a:rPr>
              <a:t>「では、始めてください。時間は１５分間です」</a:t>
            </a:r>
            <a:endParaRPr lang="en-US" altLang="ja-JP" dirty="0" smtClean="0">
              <a:latin typeface="ＭＳ Ｐ明朝" pitchFamily="18" charset="-128"/>
              <a:ea typeface="ＭＳ Ｐ明朝" pitchFamily="18" charset="-128"/>
            </a:endParaRPr>
          </a:p>
          <a:p>
            <a:endParaRPr lang="en-US" altLang="ja-JP" dirty="0" smtClean="0"/>
          </a:p>
          <a:p>
            <a:r>
              <a:rPr lang="en-US" altLang="ja-JP" dirty="0" smtClean="0"/>
              <a:t>※</a:t>
            </a:r>
            <a:r>
              <a:rPr lang="ja-JP" altLang="en-US" dirty="0" smtClean="0"/>
              <a:t>ワーク中は、残り時間をカウントダウンして、時間内に終わるよう促しましょう</a:t>
            </a:r>
            <a:endParaRPr lang="en-US" altLang="ja-JP" dirty="0" smtClean="0"/>
          </a:p>
          <a:p>
            <a:r>
              <a:rPr lang="ja-JP" altLang="en-US" dirty="0" smtClean="0"/>
              <a:t>　　発言例）</a:t>
            </a:r>
            <a:endParaRPr lang="en-US" altLang="ja-JP" dirty="0" smtClean="0"/>
          </a:p>
          <a:p>
            <a:r>
              <a:rPr lang="ja-JP" altLang="en-US" dirty="0" smtClean="0">
                <a:latin typeface="ＭＳ Ｐ明朝" pitchFamily="18" charset="-128"/>
                <a:ea typeface="ＭＳ Ｐ明朝" pitchFamily="18" charset="-128"/>
              </a:rPr>
              <a:t>　　「残り１０分です」、「残り５分です」</a:t>
            </a:r>
            <a:endParaRPr lang="en-US" altLang="ja-JP" dirty="0" smtClean="0">
              <a:latin typeface="ＭＳ Ｐ明朝" pitchFamily="18" charset="-128"/>
              <a:ea typeface="ＭＳ Ｐ明朝" pitchFamily="18" charset="-128"/>
            </a:endParaRPr>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１．スライドの内容を読み上げる</a:t>
            </a:r>
            <a:endParaRPr kumimoji="1" lang="en-US" altLang="ja-JP" dirty="0" smtClean="0"/>
          </a:p>
          <a:p>
            <a:endParaRPr kumimoji="1" lang="en-US" altLang="ja-JP" dirty="0" smtClean="0"/>
          </a:p>
          <a:p>
            <a:r>
              <a:rPr kumimoji="1" lang="ja-JP" altLang="en-US" dirty="0" smtClean="0"/>
              <a:t>２．グループワークを進める</a:t>
            </a:r>
            <a:endParaRPr kumimoji="1" lang="en-US" altLang="ja-JP" dirty="0" smtClean="0"/>
          </a:p>
          <a:p>
            <a:endParaRPr kumimoji="1" lang="en-US" altLang="ja-JP" dirty="0" smtClean="0"/>
          </a:p>
          <a:p>
            <a:r>
              <a:rPr kumimoji="1" lang="en-US" altLang="ja-JP" dirty="0" smtClean="0"/>
              <a:t>※</a:t>
            </a:r>
            <a:r>
              <a:rPr kumimoji="1" lang="ja-JP" altLang="en-US" dirty="0" smtClean="0"/>
              <a:t>グループワークの進め方</a:t>
            </a:r>
            <a:endParaRPr kumimoji="1" lang="en-US" altLang="ja-JP" dirty="0" smtClean="0"/>
          </a:p>
          <a:p>
            <a:r>
              <a:rPr kumimoji="1" lang="ja-JP" altLang="en-US" dirty="0" smtClean="0"/>
              <a:t>発言例）　</a:t>
            </a:r>
            <a:endParaRPr kumimoji="1" lang="en-US" altLang="ja-JP" dirty="0" smtClean="0"/>
          </a:p>
          <a:p>
            <a:r>
              <a:rPr kumimoji="1" lang="ja-JP" altLang="en-US" dirty="0" smtClean="0">
                <a:latin typeface="ＭＳ Ｐ明朝" pitchFamily="18" charset="-128"/>
                <a:ea typeface="ＭＳ Ｐ明朝" pitchFamily="18" charset="-128"/>
              </a:rPr>
              <a:t>「各グループで発表の順番を決めてください」</a:t>
            </a:r>
            <a:endParaRPr kumimoji="1" lang="en-US" altLang="ja-JP" dirty="0" smtClean="0">
              <a:latin typeface="ＭＳ Ｐ明朝" pitchFamily="18" charset="-128"/>
              <a:ea typeface="ＭＳ Ｐ明朝" pitchFamily="18" charset="-128"/>
            </a:endParaRPr>
          </a:p>
          <a:p>
            <a:r>
              <a:rPr kumimoji="1" lang="ja-JP" altLang="en-US" dirty="0" smtClean="0">
                <a:latin typeface="ＭＳ Ｐ明朝" pitchFamily="18" charset="-128"/>
                <a:ea typeface="ＭＳ Ｐ明朝" pitchFamily="18" charset="-128"/>
              </a:rPr>
              <a:t>「では、１番目に発表する人、手を上げてください」</a:t>
            </a:r>
            <a:endParaRPr kumimoji="1" lang="en-US" altLang="ja-JP" dirty="0" smtClean="0">
              <a:latin typeface="ＭＳ Ｐ明朝" pitchFamily="18" charset="-128"/>
              <a:ea typeface="ＭＳ Ｐ明朝" pitchFamily="18" charset="-128"/>
            </a:endParaRPr>
          </a:p>
          <a:p>
            <a:r>
              <a:rPr kumimoji="1" lang="ja-JP" altLang="en-US" dirty="0" smtClean="0">
                <a:latin typeface="+mn-ea"/>
                <a:ea typeface="+mn-ea"/>
              </a:rPr>
              <a:t>（以下最後の人まで確認をする）</a:t>
            </a:r>
            <a:endParaRPr kumimoji="1" lang="en-US" altLang="ja-JP" dirty="0" smtClean="0">
              <a:latin typeface="+mn-ea"/>
              <a:ea typeface="+mn-ea"/>
            </a:endParaRPr>
          </a:p>
          <a:p>
            <a:r>
              <a:rPr kumimoji="1" lang="ja-JP" altLang="en-US" dirty="0" smtClean="0">
                <a:latin typeface="ＭＳ Ｐ明朝" pitchFamily="18" charset="-128"/>
                <a:ea typeface="ＭＳ Ｐ明朝" pitchFamily="18" charset="-128"/>
              </a:rPr>
              <a:t>「それでは</a:t>
            </a:r>
            <a:r>
              <a:rPr kumimoji="1" lang="en-US" altLang="ja-JP" dirty="0" smtClean="0">
                <a:latin typeface="ＭＳ Ｐ明朝" pitchFamily="18" charset="-128"/>
                <a:ea typeface="ＭＳ Ｐ明朝" pitchFamily="18" charset="-128"/>
              </a:rPr>
              <a:t>2</a:t>
            </a:r>
            <a:r>
              <a:rPr kumimoji="1" lang="ja-JP" altLang="en-US" dirty="0" smtClean="0">
                <a:latin typeface="ＭＳ Ｐ明朝" pitchFamily="18" charset="-128"/>
                <a:ea typeface="ＭＳ Ｐ明朝" pitchFamily="18" charset="-128"/>
              </a:rPr>
              <a:t>分ずつ発表してください」</a:t>
            </a:r>
            <a:endParaRPr kumimoji="1" lang="en-US" altLang="ja-JP" dirty="0" smtClean="0">
              <a:latin typeface="ＭＳ Ｐ明朝" pitchFamily="18" charset="-128"/>
              <a:ea typeface="ＭＳ Ｐ明朝" pitchFamily="18" charset="-128"/>
            </a:endParaRPr>
          </a:p>
          <a:p>
            <a:endParaRPr kumimoji="1" lang="en-US" altLang="ja-JP" dirty="0" smtClean="0"/>
          </a:p>
          <a:p>
            <a:r>
              <a:rPr kumimoji="1" lang="ja-JP" altLang="en-US" dirty="0" smtClean="0">
                <a:latin typeface="ＭＳ Ｐ明朝" pitchFamily="18" charset="-128"/>
                <a:ea typeface="ＭＳ Ｐ明朝" pitchFamily="18" charset="-128"/>
              </a:rPr>
              <a:t>「</a:t>
            </a:r>
            <a:r>
              <a:rPr kumimoji="1" lang="en-US" altLang="ja-JP" dirty="0" smtClean="0">
                <a:latin typeface="ＭＳ Ｐ明朝" pitchFamily="18" charset="-128"/>
                <a:ea typeface="ＭＳ Ｐ明朝" pitchFamily="18" charset="-128"/>
              </a:rPr>
              <a:t>2</a:t>
            </a:r>
            <a:r>
              <a:rPr kumimoji="1" lang="ja-JP" altLang="en-US" dirty="0" smtClean="0">
                <a:latin typeface="ＭＳ Ｐ明朝" pitchFamily="18" charset="-128"/>
                <a:ea typeface="ＭＳ Ｐ明朝" pitchFamily="18" charset="-128"/>
              </a:rPr>
              <a:t>分経ちました。発表者に感謝の拍手</a:t>
            </a:r>
            <a:endParaRPr kumimoji="1" lang="en-US" altLang="ja-JP" dirty="0" smtClean="0">
              <a:latin typeface="ＭＳ Ｐ明朝" pitchFamily="18" charset="-128"/>
              <a:ea typeface="ＭＳ Ｐ明朝" pitchFamily="18" charset="-128"/>
            </a:endParaRPr>
          </a:p>
          <a:p>
            <a:r>
              <a:rPr kumimoji="1" lang="ja-JP" altLang="en-US" dirty="0" smtClean="0">
                <a:latin typeface="ＭＳ Ｐ明朝" pitchFamily="18" charset="-128"/>
                <a:ea typeface="ＭＳ Ｐ明朝" pitchFamily="18" charset="-128"/>
              </a:rPr>
              <a:t>では次の人どうぞ」</a:t>
            </a:r>
            <a:endParaRPr kumimoji="1" lang="en-US" altLang="ja-JP" dirty="0" smtClean="0">
              <a:latin typeface="ＭＳ Ｐ明朝" pitchFamily="18" charset="-128"/>
              <a:ea typeface="ＭＳ Ｐ明朝" pitchFamily="18" charset="-128"/>
            </a:endParaRPr>
          </a:p>
          <a:p>
            <a:endParaRPr kumimoji="1" lang="en-US" altLang="ja-JP" dirty="0" smtClean="0"/>
          </a:p>
          <a:p>
            <a:r>
              <a:rPr kumimoji="1" lang="en-US" altLang="ja-JP" dirty="0" smtClean="0"/>
              <a:t>※</a:t>
            </a:r>
            <a:r>
              <a:rPr kumimoji="1" lang="ja-JP" altLang="en-US" dirty="0" smtClean="0"/>
              <a:t>発言が終わっていなくても、次の人に交代するよう促してください</a:t>
            </a:r>
            <a:endParaRPr kumimoji="1" lang="en-US" altLang="ja-JP" dirty="0" smtClean="0"/>
          </a:p>
          <a:p>
            <a:r>
              <a:rPr kumimoji="1" lang="en-US" altLang="ja-JP" dirty="0" smtClean="0"/>
              <a:t>※</a:t>
            </a:r>
            <a:r>
              <a:rPr kumimoji="1" lang="ja-JP" altLang="en-US" dirty="0" smtClean="0"/>
              <a:t>発表のやり方に慣れてきたら、上記介入は徐々に減らし、</a:t>
            </a:r>
            <a:endParaRPr kumimoji="1" lang="en-US" altLang="ja-JP" dirty="0" smtClean="0"/>
          </a:p>
          <a:p>
            <a:r>
              <a:rPr kumimoji="1" lang="ja-JP" altLang="en-US" dirty="0" smtClean="0"/>
              <a:t>　　生徒の自主性を促します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BBB4381C-4910-4976-BEFD-2F5CCD404178}"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156612C-FF03-43FC-B3D5-D9CAF823A79E}" type="datetimeFigureOut">
              <a:rPr kumimoji="1" lang="ja-JP" altLang="en-US" smtClean="0"/>
              <a:pPr/>
              <a:t>2017/12/6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122DD74-D05B-4EF8-858F-17A62F3B643F}"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56612C-FF03-43FC-B3D5-D9CAF823A79E}" type="datetimeFigureOut">
              <a:rPr kumimoji="1" lang="ja-JP" altLang="en-US" smtClean="0"/>
              <a:pPr/>
              <a:t>2017/12/6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22DD74-D05B-4EF8-858F-17A62F3B643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791072" y="2564904"/>
            <a:ext cx="8352928" cy="1107996"/>
          </a:xfrm>
          <a:prstGeom prst="rect">
            <a:avLst/>
          </a:prstGeom>
          <a:noFill/>
        </p:spPr>
        <p:txBody>
          <a:bodyPr wrap="square" rtlCol="0">
            <a:spAutoFit/>
          </a:bodyPr>
          <a:lstStyle/>
          <a:p>
            <a:r>
              <a:rPr kumimoji="1" lang="ja-JP" altLang="en-US" sz="6600" b="1" dirty="0" smtClean="0">
                <a:latin typeface="メイリオ" pitchFamily="50" charset="-128"/>
                <a:ea typeface="メイリオ" pitchFamily="50" charset="-128"/>
                <a:cs typeface="メイリオ" pitchFamily="50" charset="-128"/>
              </a:rPr>
              <a:t>未来予想人生グラフ</a:t>
            </a:r>
            <a:endParaRPr kumimoji="1" lang="ja-JP" altLang="en-US" sz="6600" b="1" dirty="0">
              <a:latin typeface="メイリオ" pitchFamily="50" charset="-128"/>
              <a:ea typeface="メイリオ" pitchFamily="50" charset="-128"/>
              <a:cs typeface="メイリオ" pitchFamily="50" charset="-128"/>
            </a:endParaRPr>
          </a:p>
        </p:txBody>
      </p:sp>
      <p:pic>
        <p:nvPicPr>
          <p:cNvPr id="4" name="Picture 2"/>
          <p:cNvPicPr>
            <a:picLocks noChangeAspect="1" noChangeArrowheads="1"/>
          </p:cNvPicPr>
          <p:nvPr/>
        </p:nvPicPr>
        <p:blipFill>
          <a:blip r:embed="rId3" cstate="print"/>
          <a:srcRect/>
          <a:stretch>
            <a:fillRect/>
          </a:stretch>
        </p:blipFill>
        <p:spPr bwMode="auto">
          <a:xfrm>
            <a:off x="2987824" y="6300442"/>
            <a:ext cx="3096344" cy="29691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91880" y="6237312"/>
            <a:ext cx="2592288" cy="400110"/>
          </a:xfrm>
          <a:prstGeom prst="rect">
            <a:avLst/>
          </a:prstGeom>
          <a:noFill/>
        </p:spPr>
        <p:txBody>
          <a:bodyPr wrap="square" rtlCol="0">
            <a:spAutoFit/>
          </a:bodyPr>
          <a:lstStyle/>
          <a:p>
            <a:r>
              <a:rPr kumimoji="1" lang="ja-JP" altLang="en-US" sz="2000" b="1" dirty="0" smtClean="0">
                <a:latin typeface="メイリオ" pitchFamily="50" charset="-128"/>
                <a:ea typeface="メイリオ" pitchFamily="50" charset="-128"/>
                <a:cs typeface="メイリオ" pitchFamily="50" charset="-128"/>
              </a:rPr>
              <a:t>未来予想人生グラフ</a:t>
            </a:r>
            <a:endParaRPr kumimoji="1" lang="ja-JP" altLang="en-US" sz="2000" b="1" dirty="0">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611560" y="2071008"/>
            <a:ext cx="7776864" cy="1862048"/>
          </a:xfrm>
          <a:prstGeom prst="rect">
            <a:avLst/>
          </a:prstGeom>
          <a:noFill/>
        </p:spPr>
        <p:txBody>
          <a:bodyPr wrap="square" rtlCol="0">
            <a:spAutoFit/>
          </a:bodyPr>
          <a:lstStyle/>
          <a:p>
            <a:r>
              <a:rPr lang="ja-JP" altLang="en-US" dirty="0" smtClean="0">
                <a:latin typeface="メイリオ" pitchFamily="50" charset="-128"/>
                <a:ea typeface="メイリオ" pitchFamily="50" charset="-128"/>
                <a:cs typeface="メイリオ" pitchFamily="50" charset="-128"/>
              </a:rPr>
              <a:t>ワークシートにある「リフレクション」の</a:t>
            </a:r>
            <a:endParaRPr lang="en-US" altLang="ja-JP"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質問にそって振り返りをしましょう</a:t>
            </a:r>
            <a:endParaRPr lang="en-US" altLang="ja-JP" dirty="0" smtClean="0">
              <a:latin typeface="メイリオ" pitchFamily="50" charset="-128"/>
              <a:ea typeface="メイリオ" pitchFamily="50" charset="-128"/>
              <a:cs typeface="メイリオ" pitchFamily="50" charset="-128"/>
            </a:endParaRPr>
          </a:p>
          <a:p>
            <a:endParaRPr lang="en-US" altLang="ja-JP" sz="1100"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気づいたことを言葉にすることは「気づく力」を高めるために有効です</a:t>
            </a:r>
            <a:endParaRPr lang="en-US" altLang="ja-JP" dirty="0" smtClean="0">
              <a:latin typeface="メイリオ" pitchFamily="50" charset="-128"/>
              <a:ea typeface="メイリオ" pitchFamily="50" charset="-128"/>
              <a:cs typeface="メイリオ" pitchFamily="50" charset="-128"/>
            </a:endParaRPr>
          </a:p>
          <a:p>
            <a:endParaRPr lang="en-US" altLang="ja-JP" sz="1100"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終わっても、まだやっている人のために</a:t>
            </a:r>
            <a:endParaRPr lang="en-US" altLang="ja-JP"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静かにしていましょう</a:t>
            </a:r>
            <a:endParaRPr lang="en-US" altLang="ja-JP" dirty="0" smtClean="0">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251520" y="1124744"/>
            <a:ext cx="8892480" cy="523220"/>
          </a:xfrm>
          <a:prstGeom prst="rect">
            <a:avLst/>
          </a:prstGeom>
          <a:noFill/>
        </p:spPr>
        <p:txBody>
          <a:bodyPr wrap="square" rtlCol="0">
            <a:spAutoFit/>
          </a:bodyPr>
          <a:lstStyle/>
          <a:p>
            <a:r>
              <a:rPr lang="ja-JP" altLang="en-US" sz="2800" b="1" dirty="0" smtClean="0">
                <a:latin typeface="メイリオ" pitchFamily="50" charset="-128"/>
                <a:ea typeface="メイリオ" pitchFamily="50" charset="-128"/>
                <a:cs typeface="メイリオ" pitchFamily="50" charset="-128"/>
              </a:rPr>
              <a:t>（５）リフレクションを記入する（８分）</a:t>
            </a:r>
            <a:endParaRPr lang="en-US" altLang="ja-JP" sz="2800" b="1" dirty="0" smtClean="0">
              <a:latin typeface="メイリオ" pitchFamily="50" charset="-128"/>
              <a:ea typeface="メイリオ" pitchFamily="50" charset="-128"/>
              <a:cs typeface="メイリオ" pitchFamily="50" charset="-128"/>
            </a:endParaRPr>
          </a:p>
        </p:txBody>
      </p:sp>
      <p:sp>
        <p:nvSpPr>
          <p:cNvPr id="9" name="角丸四角形吹き出し 8"/>
          <p:cNvSpPr/>
          <p:nvPr/>
        </p:nvSpPr>
        <p:spPr>
          <a:xfrm>
            <a:off x="467544" y="1844824"/>
            <a:ext cx="8136904" cy="2088232"/>
          </a:xfrm>
          <a:prstGeom prst="wedgeRoundRectCallout">
            <a:avLst>
              <a:gd name="adj1" fmla="val -4590"/>
              <a:gd name="adj2" fmla="val -56636"/>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67544" y="4255348"/>
            <a:ext cx="8280920" cy="1261884"/>
          </a:xfrm>
          <a:prstGeom prst="rect">
            <a:avLst/>
          </a:prstGeom>
          <a:noFill/>
        </p:spPr>
        <p:txBody>
          <a:bodyPr wrap="square" rtlCol="0">
            <a:spAutoFit/>
          </a:bodyPr>
          <a:lstStyle/>
          <a:p>
            <a:r>
              <a:rPr lang="ja-JP" altLang="en-US" sz="2200" dirty="0" smtClean="0">
                <a:latin typeface="メイリオ" pitchFamily="50" charset="-128"/>
                <a:ea typeface="メイリオ" pitchFamily="50" charset="-128"/>
                <a:cs typeface="メイリオ" pitchFamily="50" charset="-128"/>
              </a:rPr>
              <a:t>質問項目</a:t>
            </a:r>
            <a:endParaRPr lang="en-US" altLang="ja-JP" sz="2200"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①先生の人生グラフ、転機を聞いて感じたことや気づいたことはなんですか？</a:t>
            </a:r>
            <a:endParaRPr lang="en-US" altLang="ja-JP"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②自分の人生グラフを書いてみて感じたことや気づいたことはなんですか？</a:t>
            </a:r>
            <a:endParaRPr lang="en-US" altLang="ja-JP"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③他の人の発表やフリートークを通して気づいたことはなんですか？</a:t>
            </a:r>
            <a:endParaRPr lang="en-US" altLang="ja-JP" dirty="0" smtClean="0">
              <a:latin typeface="メイリオ" pitchFamily="50" charset="-128"/>
              <a:ea typeface="メイリオ" pitchFamily="50" charset="-128"/>
              <a:cs typeface="メイリオ" pitchFamily="50" charset="-128"/>
            </a:endParaRPr>
          </a:p>
        </p:txBody>
      </p:sp>
      <p:sp>
        <p:nvSpPr>
          <p:cNvPr id="10" name="テキスト ボックス 9"/>
          <p:cNvSpPr txBox="1"/>
          <p:nvPr/>
        </p:nvSpPr>
        <p:spPr>
          <a:xfrm>
            <a:off x="70992" y="190381"/>
            <a:ext cx="9073008" cy="646331"/>
          </a:xfrm>
          <a:prstGeom prst="rect">
            <a:avLst/>
          </a:prstGeom>
          <a:noFill/>
        </p:spPr>
        <p:txBody>
          <a:bodyPr wrap="square" rtlCol="0">
            <a:spAutoFit/>
          </a:bodyPr>
          <a:lstStyle/>
          <a:p>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今日の授業</a:t>
            </a: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（１）態度目標、内容目標の説明：５分　　　　　　　（２）先生が未来予想人生グラフを発表する：５分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（３）自分の未来予想人生グラフを記入する：</a:t>
            </a:r>
            <a:r>
              <a:rPr lang="en-US" altLang="ja-JP" sz="1200" dirty="0" smtClean="0">
                <a:latin typeface="メイリオ" pitchFamily="50" charset="-128"/>
                <a:ea typeface="メイリオ" pitchFamily="50" charset="-128"/>
                <a:cs typeface="メイリオ" pitchFamily="50" charset="-128"/>
              </a:rPr>
              <a:t>15</a:t>
            </a:r>
            <a:r>
              <a:rPr lang="ja-JP" altLang="en-US" sz="1200" dirty="0" smtClean="0">
                <a:latin typeface="メイリオ" pitchFamily="50" charset="-128"/>
                <a:ea typeface="メイリオ" pitchFamily="50" charset="-128"/>
                <a:cs typeface="メイリオ" pitchFamily="50" charset="-128"/>
              </a:rPr>
              <a:t>分　　（４）未来予想人生グラフを発表する：</a:t>
            </a:r>
            <a:r>
              <a:rPr lang="en-US" altLang="ja-JP" sz="1200" dirty="0" smtClean="0">
                <a:latin typeface="メイリオ" pitchFamily="50" charset="-128"/>
                <a:ea typeface="メイリオ" pitchFamily="50" charset="-128"/>
                <a:cs typeface="メイリオ" pitchFamily="50" charset="-128"/>
              </a:rPr>
              <a:t>12</a:t>
            </a:r>
            <a:r>
              <a:rPr lang="ja-JP" altLang="en-US" sz="1200" dirty="0" smtClean="0">
                <a:latin typeface="メイリオ" pitchFamily="50" charset="-128"/>
                <a:ea typeface="メイリオ" pitchFamily="50" charset="-128"/>
                <a:cs typeface="メイリオ" pitchFamily="50" charset="-128"/>
              </a:rPr>
              <a:t>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a:t>
            </a:r>
            <a:r>
              <a:rPr lang="ja-JP" altLang="en-US" sz="1200" b="1" dirty="0" smtClean="0">
                <a:latin typeface="メイリオ" pitchFamily="50" charset="-128"/>
                <a:ea typeface="メイリオ" pitchFamily="50" charset="-128"/>
                <a:cs typeface="メイリオ" pitchFamily="50" charset="-128"/>
              </a:rPr>
              <a:t>（５）リフレクションを記入：８分</a:t>
            </a:r>
            <a:endParaRPr lang="en-US" altLang="ja-JP" sz="1200" b="1" dirty="0" smtClean="0">
              <a:latin typeface="メイリオ" pitchFamily="50" charset="-128"/>
              <a:ea typeface="メイリオ" pitchFamily="50" charset="-128"/>
              <a:cs typeface="メイリオ" pitchFamily="50" charset="-128"/>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91880" y="6237312"/>
            <a:ext cx="2592288" cy="400110"/>
          </a:xfrm>
          <a:prstGeom prst="rect">
            <a:avLst/>
          </a:prstGeom>
          <a:noFill/>
        </p:spPr>
        <p:txBody>
          <a:bodyPr wrap="square" rtlCol="0">
            <a:spAutoFit/>
          </a:bodyPr>
          <a:lstStyle/>
          <a:p>
            <a:r>
              <a:rPr kumimoji="1" lang="ja-JP" altLang="en-US" sz="2000" b="1" dirty="0" smtClean="0">
                <a:latin typeface="メイリオ" pitchFamily="50" charset="-128"/>
                <a:ea typeface="メイリオ" pitchFamily="50" charset="-128"/>
                <a:cs typeface="メイリオ" pitchFamily="50" charset="-128"/>
              </a:rPr>
              <a:t>未来予想人生グラフ</a:t>
            </a:r>
            <a:endParaRPr kumimoji="1" lang="ja-JP" altLang="en-US" sz="2000" b="1" dirty="0">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323528" y="1844824"/>
            <a:ext cx="9073008" cy="3416320"/>
          </a:xfrm>
          <a:prstGeom prst="rect">
            <a:avLst/>
          </a:prstGeom>
          <a:noFill/>
        </p:spPr>
        <p:txBody>
          <a:bodyPr wrap="square" rtlCol="0">
            <a:spAutoFit/>
          </a:bodyPr>
          <a:lstStyle/>
          <a:p>
            <a:r>
              <a:rPr lang="ja-JP" altLang="en-US" sz="2400" dirty="0" smtClean="0">
                <a:latin typeface="メイリオ" pitchFamily="50" charset="-128"/>
                <a:ea typeface="メイリオ" pitchFamily="50" charset="-128"/>
                <a:cs typeface="メイリオ" pitchFamily="50" charset="-128"/>
              </a:rPr>
              <a:t>（１）態度目標、内容目標の説明：５分</a:t>
            </a:r>
            <a:endParaRPr lang="en-US" altLang="ja-JP" sz="2400" dirty="0" smtClean="0">
              <a:latin typeface="メイリオ" pitchFamily="50" charset="-128"/>
              <a:ea typeface="メイリオ" pitchFamily="50" charset="-128"/>
              <a:cs typeface="メイリオ" pitchFamily="50" charset="-128"/>
            </a:endParaRPr>
          </a:p>
          <a:p>
            <a:endParaRPr kumimoji="1" lang="en-US" altLang="ja-JP" sz="2400" dirty="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（２）先生が未来予想人生グラフを発表する：５分</a:t>
            </a:r>
            <a:endParaRPr lang="en-US" altLang="ja-JP" sz="2400" dirty="0" smtClean="0">
              <a:latin typeface="メイリオ" pitchFamily="50" charset="-128"/>
              <a:ea typeface="メイリオ" pitchFamily="50" charset="-128"/>
              <a:cs typeface="メイリオ" pitchFamily="50" charset="-128"/>
            </a:endParaRPr>
          </a:p>
          <a:p>
            <a:endParaRPr lang="en-US" altLang="ja-JP" sz="2400" dirty="0" smtClean="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（３）自分の未来予想人生グラフを記入する：</a:t>
            </a:r>
            <a:r>
              <a:rPr lang="en-US" altLang="ja-JP" sz="2400" dirty="0" smtClean="0">
                <a:latin typeface="メイリオ" pitchFamily="50" charset="-128"/>
                <a:ea typeface="メイリオ" pitchFamily="50" charset="-128"/>
                <a:cs typeface="メイリオ" pitchFamily="50" charset="-128"/>
              </a:rPr>
              <a:t>15</a:t>
            </a:r>
            <a:r>
              <a:rPr lang="ja-JP" altLang="en-US" sz="2400" dirty="0" smtClean="0">
                <a:latin typeface="メイリオ" pitchFamily="50" charset="-128"/>
                <a:ea typeface="メイリオ" pitchFamily="50" charset="-128"/>
                <a:cs typeface="メイリオ" pitchFamily="50" charset="-128"/>
              </a:rPr>
              <a:t>分</a:t>
            </a:r>
            <a:endParaRPr lang="en-US" altLang="ja-JP" sz="2400" dirty="0" smtClean="0">
              <a:latin typeface="メイリオ" pitchFamily="50" charset="-128"/>
              <a:ea typeface="メイリオ" pitchFamily="50" charset="-128"/>
              <a:cs typeface="メイリオ" pitchFamily="50" charset="-128"/>
            </a:endParaRPr>
          </a:p>
          <a:p>
            <a:endParaRPr lang="en-US" altLang="ja-JP" sz="2400" dirty="0" smtClean="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（４）未来予想人生グラフを発表する：</a:t>
            </a:r>
            <a:r>
              <a:rPr lang="en-US" altLang="ja-JP" sz="2400" dirty="0" smtClean="0">
                <a:latin typeface="メイリオ" pitchFamily="50" charset="-128"/>
                <a:ea typeface="メイリオ" pitchFamily="50" charset="-128"/>
                <a:cs typeface="メイリオ" pitchFamily="50" charset="-128"/>
              </a:rPr>
              <a:t>12</a:t>
            </a:r>
            <a:r>
              <a:rPr lang="ja-JP" altLang="en-US" sz="2400" dirty="0" smtClean="0">
                <a:latin typeface="メイリオ" pitchFamily="50" charset="-128"/>
                <a:ea typeface="メイリオ" pitchFamily="50" charset="-128"/>
                <a:cs typeface="メイリオ" pitchFamily="50" charset="-128"/>
              </a:rPr>
              <a:t>分</a:t>
            </a:r>
            <a:endParaRPr lang="en-US" altLang="ja-JP" sz="2400" dirty="0" smtClean="0">
              <a:latin typeface="メイリオ" pitchFamily="50" charset="-128"/>
              <a:ea typeface="メイリオ" pitchFamily="50" charset="-128"/>
              <a:cs typeface="メイリオ" pitchFamily="50" charset="-128"/>
            </a:endParaRPr>
          </a:p>
          <a:p>
            <a:endParaRPr lang="en-US" altLang="ja-JP" sz="2400" dirty="0" smtClean="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（５）リフレクションを記入：８分</a:t>
            </a:r>
            <a:endParaRPr lang="en-US" altLang="ja-JP" sz="2400" dirty="0" smtClean="0">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2915816" y="692696"/>
            <a:ext cx="5472608" cy="707886"/>
          </a:xfrm>
          <a:prstGeom prst="rect">
            <a:avLst/>
          </a:prstGeom>
          <a:noFill/>
        </p:spPr>
        <p:txBody>
          <a:bodyPr wrap="square" rtlCol="0">
            <a:spAutoFit/>
          </a:bodyPr>
          <a:lstStyle/>
          <a:p>
            <a:r>
              <a:rPr kumimoji="1" lang="ja-JP" altLang="en-US" sz="4000" b="1" dirty="0" smtClean="0">
                <a:latin typeface="メイリオ" pitchFamily="50" charset="-128"/>
                <a:ea typeface="メイリオ" pitchFamily="50" charset="-128"/>
                <a:cs typeface="メイリオ" pitchFamily="50" charset="-128"/>
              </a:rPr>
              <a:t>授業</a:t>
            </a:r>
            <a:r>
              <a:rPr lang="ja-JP" altLang="en-US" sz="4000" b="1" dirty="0" smtClean="0">
                <a:latin typeface="メイリオ" pitchFamily="50" charset="-128"/>
                <a:ea typeface="メイリオ" pitchFamily="50" charset="-128"/>
                <a:cs typeface="メイリオ" pitchFamily="50" charset="-128"/>
              </a:rPr>
              <a:t>の進め方</a:t>
            </a:r>
            <a:endParaRPr kumimoji="1" lang="ja-JP" altLang="en-US" sz="4000" b="1" dirty="0">
              <a:latin typeface="メイリオ" pitchFamily="50" charset="-128"/>
              <a:ea typeface="メイリオ" pitchFamily="50" charset="-128"/>
              <a:cs typeface="メイリオ" pitchFamily="50" charset="-128"/>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91880" y="6237312"/>
            <a:ext cx="2592288" cy="400110"/>
          </a:xfrm>
          <a:prstGeom prst="rect">
            <a:avLst/>
          </a:prstGeom>
          <a:noFill/>
        </p:spPr>
        <p:txBody>
          <a:bodyPr wrap="square" rtlCol="0">
            <a:spAutoFit/>
          </a:bodyPr>
          <a:lstStyle/>
          <a:p>
            <a:r>
              <a:rPr kumimoji="1" lang="ja-JP" altLang="en-US" sz="2000" b="1" dirty="0" smtClean="0">
                <a:latin typeface="メイリオ" pitchFamily="50" charset="-128"/>
                <a:ea typeface="メイリオ" pitchFamily="50" charset="-128"/>
                <a:cs typeface="メイリオ" pitchFamily="50" charset="-128"/>
              </a:rPr>
              <a:t>未来予想人生グラフ</a:t>
            </a:r>
            <a:endParaRPr kumimoji="1" lang="ja-JP" altLang="en-US" sz="2000" b="1" dirty="0">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323528" y="2397075"/>
            <a:ext cx="9073008" cy="2616101"/>
          </a:xfrm>
          <a:prstGeom prst="rect">
            <a:avLst/>
          </a:prstGeom>
          <a:noFill/>
        </p:spPr>
        <p:txBody>
          <a:bodyPr wrap="square" rtlCol="0">
            <a:spAutoFit/>
          </a:bodyPr>
          <a:lstStyle/>
          <a:p>
            <a:r>
              <a:rPr lang="ja-JP" altLang="en-US" sz="2400" dirty="0" smtClean="0">
                <a:latin typeface="メイリオ" pitchFamily="50" charset="-128"/>
                <a:ea typeface="メイリオ" pitchFamily="50" charset="-128"/>
                <a:cs typeface="メイリオ" pitchFamily="50" charset="-128"/>
              </a:rPr>
              <a:t>　１．将来の自分（</a:t>
            </a:r>
            <a:r>
              <a:rPr lang="en-US" altLang="ja-JP" sz="2400" dirty="0" smtClean="0">
                <a:latin typeface="メイリオ" pitchFamily="50" charset="-128"/>
                <a:ea typeface="メイリオ" pitchFamily="50" charset="-128"/>
                <a:cs typeface="メイリオ" pitchFamily="50" charset="-128"/>
              </a:rPr>
              <a:t>25</a:t>
            </a:r>
            <a:r>
              <a:rPr lang="ja-JP" altLang="en-US" sz="2400" dirty="0" smtClean="0">
                <a:latin typeface="メイリオ" pitchFamily="50" charset="-128"/>
                <a:ea typeface="メイリオ" pitchFamily="50" charset="-128"/>
                <a:cs typeface="メイリオ" pitchFamily="50" charset="-128"/>
              </a:rPr>
              <a:t>歳の自分）をイメージして</a:t>
            </a:r>
            <a:endParaRPr lang="en-US" altLang="ja-JP" sz="2400" dirty="0" smtClean="0">
              <a:latin typeface="メイリオ" pitchFamily="50" charset="-128"/>
              <a:ea typeface="メイリオ" pitchFamily="50" charset="-128"/>
              <a:cs typeface="メイリオ" pitchFamily="50" charset="-128"/>
            </a:endParaRPr>
          </a:p>
          <a:p>
            <a:r>
              <a:rPr kumimoji="1" lang="ja-JP" altLang="en-US" sz="2400" dirty="0">
                <a:latin typeface="メイリオ" pitchFamily="50" charset="-128"/>
                <a:ea typeface="メイリオ" pitchFamily="50" charset="-128"/>
                <a:cs typeface="メイリオ" pitchFamily="50" charset="-128"/>
              </a:rPr>
              <a:t>　</a:t>
            </a:r>
            <a:r>
              <a:rPr kumimoji="1" lang="ja-JP" altLang="en-US" sz="2400" dirty="0" smtClean="0">
                <a:latin typeface="メイリオ" pitchFamily="50" charset="-128"/>
                <a:ea typeface="メイリオ" pitchFamily="50" charset="-128"/>
                <a:cs typeface="メイリオ" pitchFamily="50" charset="-128"/>
              </a:rPr>
              <a:t>　　現在からその</a:t>
            </a:r>
            <a:r>
              <a:rPr lang="ja-JP" altLang="en-US" sz="2400" dirty="0" smtClean="0">
                <a:latin typeface="メイリオ" pitchFamily="50" charset="-128"/>
                <a:ea typeface="メイリオ" pitchFamily="50" charset="-128"/>
                <a:cs typeface="メイリオ" pitchFamily="50" charset="-128"/>
              </a:rPr>
              <a:t>年齢</a:t>
            </a:r>
            <a:r>
              <a:rPr kumimoji="1" lang="ja-JP" altLang="en-US" sz="2400" dirty="0" smtClean="0">
                <a:latin typeface="メイリオ" pitchFamily="50" charset="-128"/>
                <a:ea typeface="メイリオ" pitchFamily="50" charset="-128"/>
                <a:cs typeface="メイリオ" pitchFamily="50" charset="-128"/>
              </a:rPr>
              <a:t>になるまでの</a:t>
            </a:r>
            <a:endParaRPr lang="en-US" altLang="ja-JP" sz="2400" dirty="0">
              <a:latin typeface="メイリオ" pitchFamily="50" charset="-128"/>
              <a:ea typeface="メイリオ" pitchFamily="50" charset="-128"/>
              <a:cs typeface="メイリオ" pitchFamily="50" charset="-128"/>
            </a:endParaRPr>
          </a:p>
          <a:p>
            <a:r>
              <a:rPr kumimoji="1" lang="ja-JP" altLang="en-US" sz="2400" dirty="0" smtClean="0">
                <a:latin typeface="メイリオ" pitchFamily="50" charset="-128"/>
                <a:ea typeface="メイリオ" pitchFamily="50" charset="-128"/>
                <a:cs typeface="メイリオ" pitchFamily="50" charset="-128"/>
              </a:rPr>
              <a:t>　　　未来予想人生グラフ</a:t>
            </a:r>
            <a:r>
              <a:rPr lang="ja-JP" altLang="en-US" sz="2400" dirty="0" smtClean="0">
                <a:latin typeface="メイリオ" pitchFamily="50" charset="-128"/>
                <a:ea typeface="メイリオ" pitchFamily="50" charset="-128"/>
                <a:cs typeface="メイリオ" pitchFamily="50" charset="-128"/>
              </a:rPr>
              <a:t>をワークシートに記入します</a:t>
            </a:r>
            <a:endParaRPr lang="en-US" altLang="ja-JP" sz="2400" dirty="0" smtClean="0">
              <a:latin typeface="メイリオ" pitchFamily="50" charset="-128"/>
              <a:ea typeface="メイリオ" pitchFamily="50" charset="-128"/>
              <a:cs typeface="メイリオ" pitchFamily="50" charset="-128"/>
            </a:endParaRPr>
          </a:p>
          <a:p>
            <a:endParaRPr kumimoji="1" lang="en-US" altLang="ja-JP" sz="2400" dirty="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　２．</a:t>
            </a:r>
            <a:r>
              <a:rPr lang="en-US" altLang="ja-JP" sz="2400" dirty="0" smtClean="0">
                <a:latin typeface="メイリオ" pitchFamily="50" charset="-128"/>
                <a:ea typeface="メイリオ" pitchFamily="50" charset="-128"/>
                <a:cs typeface="メイリオ" pitchFamily="50" charset="-128"/>
              </a:rPr>
              <a:t>25</a:t>
            </a:r>
            <a:r>
              <a:rPr lang="ja-JP" altLang="en-US" sz="2400" dirty="0" smtClean="0">
                <a:latin typeface="メイリオ" pitchFamily="50" charset="-128"/>
                <a:ea typeface="メイリオ" pitchFamily="50" charset="-128"/>
                <a:cs typeface="メイリオ" pitchFamily="50" charset="-128"/>
              </a:rPr>
              <a:t>歳になるまでに起こるであろう</a:t>
            </a:r>
            <a:endParaRPr lang="en-US" altLang="ja-JP" sz="2400" dirty="0" smtClean="0">
              <a:latin typeface="メイリオ" pitchFamily="50" charset="-128"/>
              <a:ea typeface="メイリオ" pitchFamily="50" charset="-128"/>
              <a:cs typeface="メイリオ" pitchFamily="50" charset="-128"/>
            </a:endParaRPr>
          </a:p>
          <a:p>
            <a:r>
              <a:rPr lang="ja-JP" altLang="en-US" sz="2400" dirty="0">
                <a:latin typeface="メイリオ" pitchFamily="50" charset="-128"/>
                <a:ea typeface="メイリオ" pitchFamily="50" charset="-128"/>
                <a:cs typeface="メイリオ" pitchFamily="50" charset="-128"/>
              </a:rPr>
              <a:t>　</a:t>
            </a:r>
            <a:r>
              <a:rPr lang="ja-JP" altLang="en-US" sz="2400" dirty="0" smtClean="0">
                <a:latin typeface="メイリオ" pitchFamily="50" charset="-128"/>
                <a:ea typeface="メイリオ" pitchFamily="50" charset="-128"/>
                <a:cs typeface="メイリオ" pitchFamily="50" charset="-128"/>
              </a:rPr>
              <a:t>　　大きな出来事（転機）を</a:t>
            </a:r>
            <a:r>
              <a:rPr kumimoji="1" lang="ja-JP" altLang="en-US" sz="2400" dirty="0" smtClean="0">
                <a:latin typeface="メイリオ" pitchFamily="50" charset="-128"/>
                <a:ea typeface="メイリオ" pitchFamily="50" charset="-128"/>
                <a:cs typeface="メイリオ" pitchFamily="50" charset="-128"/>
              </a:rPr>
              <a:t>３つ予想して記入します</a:t>
            </a:r>
            <a:endParaRPr kumimoji="1" lang="en-US" altLang="ja-JP" sz="2400" dirty="0">
              <a:latin typeface="メイリオ" pitchFamily="50" charset="-128"/>
              <a:ea typeface="メイリオ" pitchFamily="50" charset="-128"/>
              <a:cs typeface="メイリオ" pitchFamily="50" charset="-128"/>
            </a:endParaRPr>
          </a:p>
          <a:p>
            <a:endParaRPr kumimoji="1" lang="ja-JP" altLang="en-US" dirty="0">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1187624" y="1244947"/>
            <a:ext cx="6696744" cy="707886"/>
          </a:xfrm>
          <a:prstGeom prst="rect">
            <a:avLst/>
          </a:prstGeom>
          <a:noFill/>
        </p:spPr>
        <p:txBody>
          <a:bodyPr wrap="square" rtlCol="0">
            <a:spAutoFit/>
          </a:bodyPr>
          <a:lstStyle/>
          <a:p>
            <a:r>
              <a:rPr kumimoji="1" lang="ja-JP" altLang="en-US" sz="4000" b="1" dirty="0" smtClean="0">
                <a:latin typeface="メイリオ" pitchFamily="50" charset="-128"/>
                <a:ea typeface="メイリオ" pitchFamily="50" charset="-128"/>
                <a:cs typeface="メイリオ" pitchFamily="50" charset="-128"/>
              </a:rPr>
              <a:t>（１）この授業</a:t>
            </a:r>
            <a:r>
              <a:rPr lang="ja-JP" altLang="en-US" sz="4000" b="1" dirty="0" smtClean="0">
                <a:latin typeface="メイリオ" pitchFamily="50" charset="-128"/>
                <a:ea typeface="メイリオ" pitchFamily="50" charset="-128"/>
                <a:cs typeface="メイリオ" pitchFamily="50" charset="-128"/>
              </a:rPr>
              <a:t>で行うこと</a:t>
            </a:r>
            <a:endParaRPr kumimoji="1" lang="ja-JP" altLang="en-US" sz="4000" b="1" dirty="0">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70992" y="190381"/>
            <a:ext cx="9073008" cy="646331"/>
          </a:xfrm>
          <a:prstGeom prst="rect">
            <a:avLst/>
          </a:prstGeom>
          <a:noFill/>
        </p:spPr>
        <p:txBody>
          <a:bodyPr wrap="square" rtlCol="0">
            <a:spAutoFit/>
          </a:bodyPr>
          <a:lstStyle/>
          <a:p>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今日の授業</a:t>
            </a:r>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（１）態度目標、内容目標の説明：５分</a:t>
            </a:r>
            <a:r>
              <a:rPr lang="ja-JP" altLang="en-US" sz="1200" dirty="0" smtClean="0">
                <a:latin typeface="メイリオ" pitchFamily="50" charset="-128"/>
                <a:ea typeface="メイリオ" pitchFamily="50" charset="-128"/>
                <a:cs typeface="メイリオ" pitchFamily="50" charset="-128"/>
              </a:rPr>
              <a:t>　　　　　　　（２）先生が未来予想人生グラフを発表する：５分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（３）自分の未来予想人生グラフを記入する：</a:t>
            </a:r>
            <a:r>
              <a:rPr lang="en-US" altLang="ja-JP" sz="1200" dirty="0" smtClean="0">
                <a:latin typeface="メイリオ" pitchFamily="50" charset="-128"/>
                <a:ea typeface="メイリオ" pitchFamily="50" charset="-128"/>
                <a:cs typeface="メイリオ" pitchFamily="50" charset="-128"/>
              </a:rPr>
              <a:t>15</a:t>
            </a:r>
            <a:r>
              <a:rPr lang="ja-JP" altLang="en-US" sz="1200" dirty="0" smtClean="0">
                <a:latin typeface="メイリオ" pitchFamily="50" charset="-128"/>
                <a:ea typeface="メイリオ" pitchFamily="50" charset="-128"/>
                <a:cs typeface="メイリオ" pitchFamily="50" charset="-128"/>
              </a:rPr>
              <a:t>分　　（４）未来予想人生グラフを発表する：</a:t>
            </a:r>
            <a:r>
              <a:rPr lang="en-US" altLang="ja-JP" sz="1200" dirty="0" smtClean="0">
                <a:latin typeface="メイリオ" pitchFamily="50" charset="-128"/>
                <a:ea typeface="メイリオ" pitchFamily="50" charset="-128"/>
                <a:cs typeface="メイリオ" pitchFamily="50" charset="-128"/>
              </a:rPr>
              <a:t>12</a:t>
            </a:r>
            <a:r>
              <a:rPr lang="ja-JP" altLang="en-US" sz="1200" dirty="0" smtClean="0">
                <a:latin typeface="メイリオ" pitchFamily="50" charset="-128"/>
                <a:ea typeface="メイリオ" pitchFamily="50" charset="-128"/>
                <a:cs typeface="メイリオ" pitchFamily="50" charset="-128"/>
              </a:rPr>
              <a:t>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（５）リフレクションを記入：８分</a:t>
            </a:r>
            <a:endParaRPr lang="en-US" altLang="ja-JP" sz="1200" dirty="0" smtClean="0">
              <a:latin typeface="メイリオ" pitchFamily="50" charset="-128"/>
              <a:ea typeface="メイリオ" pitchFamily="50" charset="-128"/>
              <a:cs typeface="メイリオ" pitchFamily="50" charset="-128"/>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91880" y="6237312"/>
            <a:ext cx="2592288" cy="400110"/>
          </a:xfrm>
          <a:prstGeom prst="rect">
            <a:avLst/>
          </a:prstGeom>
          <a:noFill/>
        </p:spPr>
        <p:txBody>
          <a:bodyPr wrap="square" rtlCol="0">
            <a:spAutoFit/>
          </a:bodyPr>
          <a:lstStyle/>
          <a:p>
            <a:r>
              <a:rPr kumimoji="1" lang="ja-JP" altLang="en-US" sz="2000" b="1" dirty="0" smtClean="0">
                <a:latin typeface="メイリオ" pitchFamily="50" charset="-128"/>
                <a:ea typeface="メイリオ" pitchFamily="50" charset="-128"/>
                <a:cs typeface="メイリオ" pitchFamily="50" charset="-128"/>
              </a:rPr>
              <a:t>未来予想人生グラフ</a:t>
            </a:r>
            <a:endParaRPr kumimoji="1" lang="ja-JP" altLang="en-US" sz="2000" b="1" dirty="0">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323528" y="2426112"/>
            <a:ext cx="9073008" cy="1938992"/>
          </a:xfrm>
          <a:prstGeom prst="rect">
            <a:avLst/>
          </a:prstGeom>
          <a:noFill/>
        </p:spPr>
        <p:txBody>
          <a:bodyPr wrap="square" rtlCol="0">
            <a:spAutoFit/>
          </a:bodyPr>
          <a:lstStyle/>
          <a:p>
            <a:r>
              <a:rPr lang="ja-JP" altLang="en-US" sz="2400" dirty="0" smtClean="0">
                <a:latin typeface="メイリオ" pitchFamily="50" charset="-128"/>
                <a:ea typeface="メイリオ" pitchFamily="50" charset="-128"/>
                <a:cs typeface="メイリオ" pitchFamily="50" charset="-128"/>
              </a:rPr>
              <a:t>・ある状態から、他の状態に変わるきっかけ</a:t>
            </a:r>
            <a:endParaRPr lang="en-US" altLang="ja-JP" sz="2400" dirty="0" smtClean="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・人生に変化をおよぼすきっかけ、出来事</a:t>
            </a:r>
            <a:endParaRPr lang="en-US" altLang="ja-JP" sz="2400" dirty="0" smtClean="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・好転する場合にも、悪化する場合にも使う</a:t>
            </a:r>
            <a:endParaRPr lang="en-US" altLang="ja-JP" sz="2400" dirty="0" smtClean="0">
              <a:latin typeface="メイリオ" pitchFamily="50" charset="-128"/>
              <a:ea typeface="メイリオ" pitchFamily="50" charset="-128"/>
              <a:cs typeface="メイリオ" pitchFamily="50" charset="-128"/>
            </a:endParaRPr>
          </a:p>
          <a:p>
            <a:endParaRPr lang="en-US" altLang="ja-JP" sz="2400" dirty="0" smtClean="0">
              <a:latin typeface="メイリオ" pitchFamily="50" charset="-128"/>
              <a:ea typeface="メイリオ" pitchFamily="50" charset="-128"/>
              <a:cs typeface="メイリオ" pitchFamily="50" charset="-128"/>
            </a:endParaRPr>
          </a:p>
          <a:p>
            <a:r>
              <a:rPr lang="ja-JP" altLang="en-US" sz="2400" dirty="0" smtClean="0">
                <a:latin typeface="メイリオ" pitchFamily="50" charset="-128"/>
                <a:ea typeface="メイリオ" pitchFamily="50" charset="-128"/>
                <a:cs typeface="メイリオ" pitchFamily="50" charset="-128"/>
              </a:rPr>
              <a:t>（例）入学、転校、卒業、就職　など</a:t>
            </a:r>
            <a:endParaRPr lang="en-US" altLang="ja-JP" sz="2400" dirty="0" smtClean="0">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1187624" y="1273984"/>
            <a:ext cx="6912768" cy="707886"/>
          </a:xfrm>
          <a:prstGeom prst="rect">
            <a:avLst/>
          </a:prstGeom>
          <a:noFill/>
        </p:spPr>
        <p:txBody>
          <a:bodyPr wrap="square" rtlCol="0">
            <a:spAutoFit/>
          </a:bodyPr>
          <a:lstStyle/>
          <a:p>
            <a:r>
              <a:rPr kumimoji="1" lang="ja-JP" altLang="en-US" sz="4000" b="1" dirty="0" smtClean="0">
                <a:latin typeface="メイリオ" pitchFamily="50" charset="-128"/>
                <a:ea typeface="メイリオ" pitchFamily="50" charset="-128"/>
                <a:cs typeface="メイリオ" pitchFamily="50" charset="-128"/>
              </a:rPr>
              <a:t>（補足）</a:t>
            </a:r>
            <a:r>
              <a:rPr lang="ja-JP" altLang="en-US" sz="4000" b="1" dirty="0" smtClean="0">
                <a:latin typeface="メイリオ" pitchFamily="50" charset="-128"/>
                <a:ea typeface="メイリオ" pitchFamily="50" charset="-128"/>
                <a:cs typeface="メイリオ" pitchFamily="50" charset="-128"/>
              </a:rPr>
              <a:t>「</a:t>
            </a:r>
            <a:r>
              <a:rPr kumimoji="1" lang="ja-JP" altLang="en-US" sz="4000" b="1" dirty="0" smtClean="0">
                <a:latin typeface="メイリオ" pitchFamily="50" charset="-128"/>
                <a:ea typeface="メイリオ" pitchFamily="50" charset="-128"/>
                <a:cs typeface="メイリオ" pitchFamily="50" charset="-128"/>
              </a:rPr>
              <a:t>転機」とは？</a:t>
            </a:r>
            <a:endParaRPr kumimoji="1" lang="ja-JP" altLang="en-US" sz="4000" b="1" dirty="0">
              <a:latin typeface="メイリオ" pitchFamily="50" charset="-128"/>
              <a:ea typeface="メイリオ" pitchFamily="50" charset="-128"/>
              <a:cs typeface="メイリオ" pitchFamily="50" charset="-128"/>
            </a:endParaRPr>
          </a:p>
        </p:txBody>
      </p:sp>
      <p:sp>
        <p:nvSpPr>
          <p:cNvPr id="8" name="テキスト ボックス 7"/>
          <p:cNvSpPr txBox="1"/>
          <p:nvPr/>
        </p:nvSpPr>
        <p:spPr>
          <a:xfrm>
            <a:off x="70992" y="190381"/>
            <a:ext cx="9073008" cy="646331"/>
          </a:xfrm>
          <a:prstGeom prst="rect">
            <a:avLst/>
          </a:prstGeom>
          <a:noFill/>
        </p:spPr>
        <p:txBody>
          <a:bodyPr wrap="square" rtlCol="0">
            <a:spAutoFit/>
          </a:bodyPr>
          <a:lstStyle/>
          <a:p>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今日の授業</a:t>
            </a:r>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（１）態度目標、内容目標の説明：５分</a:t>
            </a:r>
            <a:r>
              <a:rPr lang="ja-JP" altLang="en-US" sz="1200" dirty="0" smtClean="0">
                <a:latin typeface="メイリオ" pitchFamily="50" charset="-128"/>
                <a:ea typeface="メイリオ" pitchFamily="50" charset="-128"/>
                <a:cs typeface="メイリオ" pitchFamily="50" charset="-128"/>
              </a:rPr>
              <a:t>　　　　　　　（２）先生が未来予想人生グラフを発表する：５分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（３）自分の未来予想人生グラフを記入する：</a:t>
            </a:r>
            <a:r>
              <a:rPr lang="en-US" altLang="ja-JP" sz="1200" dirty="0" smtClean="0">
                <a:latin typeface="メイリオ" pitchFamily="50" charset="-128"/>
                <a:ea typeface="メイリオ" pitchFamily="50" charset="-128"/>
                <a:cs typeface="メイリオ" pitchFamily="50" charset="-128"/>
              </a:rPr>
              <a:t>15</a:t>
            </a:r>
            <a:r>
              <a:rPr lang="ja-JP" altLang="en-US" sz="1200" dirty="0" smtClean="0">
                <a:latin typeface="メイリオ" pitchFamily="50" charset="-128"/>
                <a:ea typeface="メイリオ" pitchFamily="50" charset="-128"/>
                <a:cs typeface="メイリオ" pitchFamily="50" charset="-128"/>
              </a:rPr>
              <a:t>分　　（４）未来予想人生グラフを発表する：</a:t>
            </a:r>
            <a:r>
              <a:rPr lang="en-US" altLang="ja-JP" sz="1200" dirty="0" smtClean="0">
                <a:latin typeface="メイリオ" pitchFamily="50" charset="-128"/>
                <a:ea typeface="メイリオ" pitchFamily="50" charset="-128"/>
                <a:cs typeface="メイリオ" pitchFamily="50" charset="-128"/>
              </a:rPr>
              <a:t>12</a:t>
            </a:r>
            <a:r>
              <a:rPr lang="ja-JP" altLang="en-US" sz="1200" dirty="0" smtClean="0">
                <a:latin typeface="メイリオ" pitchFamily="50" charset="-128"/>
                <a:ea typeface="メイリオ" pitchFamily="50" charset="-128"/>
                <a:cs typeface="メイリオ" pitchFamily="50" charset="-128"/>
              </a:rPr>
              <a:t>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（５）リフレクションを記入：８分</a:t>
            </a:r>
            <a:endParaRPr lang="en-US" altLang="ja-JP" sz="1200" dirty="0" smtClean="0">
              <a:latin typeface="メイリオ" pitchFamily="50" charset="-128"/>
              <a:ea typeface="メイリオ" pitchFamily="50" charset="-128"/>
              <a:cs typeface="メイリオ" pitchFamily="50" charset="-128"/>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91880" y="6237312"/>
            <a:ext cx="2592288" cy="400110"/>
          </a:xfrm>
          <a:prstGeom prst="rect">
            <a:avLst/>
          </a:prstGeom>
          <a:noFill/>
        </p:spPr>
        <p:txBody>
          <a:bodyPr wrap="square" rtlCol="0">
            <a:spAutoFit/>
          </a:bodyPr>
          <a:lstStyle/>
          <a:p>
            <a:r>
              <a:rPr kumimoji="1" lang="ja-JP" altLang="en-US" sz="2000" b="1" dirty="0" smtClean="0">
                <a:latin typeface="メイリオ" pitchFamily="50" charset="-128"/>
                <a:ea typeface="メイリオ" pitchFamily="50" charset="-128"/>
                <a:cs typeface="メイリオ" pitchFamily="50" charset="-128"/>
              </a:rPr>
              <a:t>未来予想人生グラフ</a:t>
            </a:r>
            <a:endParaRPr kumimoji="1" lang="ja-JP" altLang="en-US" sz="2000" b="1" dirty="0">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323528" y="2548061"/>
            <a:ext cx="9073008" cy="1384995"/>
          </a:xfrm>
          <a:prstGeom prst="rect">
            <a:avLst/>
          </a:prstGeom>
          <a:noFill/>
        </p:spPr>
        <p:txBody>
          <a:bodyPr wrap="square" rtlCol="0">
            <a:spAutoFit/>
          </a:bodyPr>
          <a:lstStyle/>
          <a:p>
            <a:r>
              <a:rPr lang="ja-JP" altLang="en-US" sz="2800" dirty="0" smtClean="0">
                <a:latin typeface="メイリオ" pitchFamily="50" charset="-128"/>
                <a:ea typeface="メイリオ" pitchFamily="50" charset="-128"/>
                <a:cs typeface="メイリオ" pitchFamily="50" charset="-128"/>
              </a:rPr>
              <a:t>（１）話す　　　　　　　（２）質問する　</a:t>
            </a:r>
            <a:endParaRPr lang="en-US" altLang="ja-JP" sz="2800" dirty="0" smtClean="0">
              <a:latin typeface="メイリオ" pitchFamily="50" charset="-128"/>
              <a:ea typeface="メイリオ" pitchFamily="50" charset="-128"/>
              <a:cs typeface="メイリオ" pitchFamily="50" charset="-128"/>
            </a:endParaRPr>
          </a:p>
          <a:p>
            <a:r>
              <a:rPr lang="ja-JP" altLang="en-US" sz="2800" dirty="0" smtClean="0">
                <a:latin typeface="メイリオ" pitchFamily="50" charset="-128"/>
                <a:ea typeface="メイリオ" pitchFamily="50" charset="-128"/>
                <a:cs typeface="メイリオ" pitchFamily="50" charset="-128"/>
              </a:rPr>
              <a:t>（３）説明する　　　　　（４）動く　</a:t>
            </a:r>
            <a:endParaRPr lang="en-US" altLang="ja-JP" sz="2800" dirty="0" smtClean="0">
              <a:latin typeface="メイリオ" pitchFamily="50" charset="-128"/>
              <a:ea typeface="メイリオ" pitchFamily="50" charset="-128"/>
              <a:cs typeface="メイリオ" pitchFamily="50" charset="-128"/>
            </a:endParaRPr>
          </a:p>
          <a:p>
            <a:r>
              <a:rPr lang="ja-JP" altLang="en-US" sz="2800" dirty="0" smtClean="0">
                <a:latin typeface="メイリオ" pitchFamily="50" charset="-128"/>
                <a:ea typeface="メイリオ" pitchFamily="50" charset="-128"/>
                <a:cs typeface="メイリオ" pitchFamily="50" charset="-128"/>
              </a:rPr>
              <a:t>（５）チームで協力する　（６）チームに貢献する</a:t>
            </a:r>
            <a:endParaRPr lang="en-US" altLang="ja-JP" sz="2800" dirty="0" smtClean="0">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1187624" y="1395933"/>
            <a:ext cx="5472608" cy="707886"/>
          </a:xfrm>
          <a:prstGeom prst="rect">
            <a:avLst/>
          </a:prstGeom>
          <a:noFill/>
        </p:spPr>
        <p:txBody>
          <a:bodyPr wrap="square" rtlCol="0">
            <a:spAutoFit/>
          </a:bodyPr>
          <a:lstStyle/>
          <a:p>
            <a:r>
              <a:rPr kumimoji="1" lang="ja-JP" altLang="en-US" sz="4000" b="1" dirty="0" smtClean="0">
                <a:latin typeface="メイリオ" pitchFamily="50" charset="-128"/>
                <a:ea typeface="メイリオ" pitchFamily="50" charset="-128"/>
                <a:cs typeface="メイリオ" pitchFamily="50" charset="-128"/>
              </a:rPr>
              <a:t>（１）態度目標</a:t>
            </a:r>
            <a:endParaRPr kumimoji="1" lang="ja-JP" altLang="en-US" sz="4000" b="1" dirty="0">
              <a:latin typeface="メイリオ" pitchFamily="50" charset="-128"/>
              <a:ea typeface="メイリオ" pitchFamily="50" charset="-128"/>
              <a:cs typeface="メイリオ" pitchFamily="50" charset="-128"/>
            </a:endParaRPr>
          </a:p>
        </p:txBody>
      </p:sp>
      <p:sp>
        <p:nvSpPr>
          <p:cNvPr id="8" name="テキスト ボックス 7"/>
          <p:cNvSpPr txBox="1"/>
          <p:nvPr/>
        </p:nvSpPr>
        <p:spPr>
          <a:xfrm>
            <a:off x="70992" y="190381"/>
            <a:ext cx="9073008" cy="646331"/>
          </a:xfrm>
          <a:prstGeom prst="rect">
            <a:avLst/>
          </a:prstGeom>
          <a:noFill/>
        </p:spPr>
        <p:txBody>
          <a:bodyPr wrap="square" rtlCol="0">
            <a:spAutoFit/>
          </a:bodyPr>
          <a:lstStyle/>
          <a:p>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今日の授業</a:t>
            </a:r>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（１）態度目標、内容目標の説明：５分</a:t>
            </a:r>
            <a:r>
              <a:rPr lang="ja-JP" altLang="en-US" sz="1200" dirty="0" smtClean="0">
                <a:latin typeface="メイリオ" pitchFamily="50" charset="-128"/>
                <a:ea typeface="メイリオ" pitchFamily="50" charset="-128"/>
                <a:cs typeface="メイリオ" pitchFamily="50" charset="-128"/>
              </a:rPr>
              <a:t>　　　　　　　（２）先生が未来予想人生グラフを発表する：５分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（３）自分の未来予想人生グラフを記入する：</a:t>
            </a:r>
            <a:r>
              <a:rPr lang="en-US" altLang="ja-JP" sz="1200" dirty="0" smtClean="0">
                <a:latin typeface="メイリオ" pitchFamily="50" charset="-128"/>
                <a:ea typeface="メイリオ" pitchFamily="50" charset="-128"/>
                <a:cs typeface="メイリオ" pitchFamily="50" charset="-128"/>
              </a:rPr>
              <a:t>15</a:t>
            </a:r>
            <a:r>
              <a:rPr lang="ja-JP" altLang="en-US" sz="1200" dirty="0" smtClean="0">
                <a:latin typeface="メイリオ" pitchFamily="50" charset="-128"/>
                <a:ea typeface="メイリオ" pitchFamily="50" charset="-128"/>
                <a:cs typeface="メイリオ" pitchFamily="50" charset="-128"/>
              </a:rPr>
              <a:t>分　　（４）未来予想人生グラフを発表する：</a:t>
            </a:r>
            <a:r>
              <a:rPr lang="en-US" altLang="ja-JP" sz="1200" dirty="0" smtClean="0">
                <a:latin typeface="メイリオ" pitchFamily="50" charset="-128"/>
                <a:ea typeface="メイリオ" pitchFamily="50" charset="-128"/>
                <a:cs typeface="メイリオ" pitchFamily="50" charset="-128"/>
              </a:rPr>
              <a:t>12</a:t>
            </a:r>
            <a:r>
              <a:rPr lang="ja-JP" altLang="en-US" sz="1200" dirty="0" smtClean="0">
                <a:latin typeface="メイリオ" pitchFamily="50" charset="-128"/>
                <a:ea typeface="メイリオ" pitchFamily="50" charset="-128"/>
                <a:cs typeface="メイリオ" pitchFamily="50" charset="-128"/>
              </a:rPr>
              <a:t>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（５）リフレクションを記入：８分</a:t>
            </a:r>
            <a:endParaRPr lang="en-US" altLang="ja-JP" sz="1200" dirty="0" smtClean="0">
              <a:latin typeface="メイリオ" pitchFamily="50" charset="-128"/>
              <a:ea typeface="メイリオ" pitchFamily="50" charset="-128"/>
              <a:cs typeface="メイリオ" pitchFamily="50" charset="-128"/>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91880" y="6237312"/>
            <a:ext cx="2592288" cy="400110"/>
          </a:xfrm>
          <a:prstGeom prst="rect">
            <a:avLst/>
          </a:prstGeom>
          <a:noFill/>
        </p:spPr>
        <p:txBody>
          <a:bodyPr wrap="square" rtlCol="0">
            <a:spAutoFit/>
          </a:bodyPr>
          <a:lstStyle/>
          <a:p>
            <a:r>
              <a:rPr kumimoji="1" lang="ja-JP" altLang="en-US" sz="2000" b="1" dirty="0" smtClean="0">
                <a:latin typeface="メイリオ" pitchFamily="50" charset="-128"/>
                <a:ea typeface="メイリオ" pitchFamily="50" charset="-128"/>
                <a:cs typeface="メイリオ" pitchFamily="50" charset="-128"/>
              </a:rPr>
              <a:t>未来予想人生グラフ</a:t>
            </a:r>
            <a:endParaRPr kumimoji="1" lang="ja-JP" altLang="en-US" sz="2000" b="1" dirty="0">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323528" y="2336681"/>
            <a:ext cx="9073008" cy="3108543"/>
          </a:xfrm>
          <a:prstGeom prst="rect">
            <a:avLst/>
          </a:prstGeom>
          <a:noFill/>
        </p:spPr>
        <p:txBody>
          <a:bodyPr wrap="square" rtlCol="0">
            <a:spAutoFit/>
          </a:bodyPr>
          <a:lstStyle/>
          <a:p>
            <a:r>
              <a:rPr lang="ja-JP" altLang="en-US" sz="2800" dirty="0" smtClean="0">
                <a:latin typeface="メイリオ" pitchFamily="50" charset="-128"/>
                <a:ea typeface="メイリオ" pitchFamily="50" charset="-128"/>
                <a:cs typeface="メイリオ" pitchFamily="50" charset="-128"/>
              </a:rPr>
              <a:t>（１）自分の将来をイメージしましょう</a:t>
            </a:r>
            <a:endParaRPr lang="en-US" altLang="ja-JP" sz="2800" dirty="0" smtClean="0">
              <a:latin typeface="メイリオ" pitchFamily="50" charset="-128"/>
              <a:ea typeface="メイリオ" pitchFamily="50" charset="-128"/>
              <a:cs typeface="メイリオ" pitchFamily="50" charset="-128"/>
            </a:endParaRPr>
          </a:p>
          <a:p>
            <a:endParaRPr lang="en-US" altLang="ja-JP" sz="2800" dirty="0">
              <a:latin typeface="メイリオ" pitchFamily="50" charset="-128"/>
              <a:ea typeface="メイリオ" pitchFamily="50" charset="-128"/>
              <a:cs typeface="メイリオ" pitchFamily="50" charset="-128"/>
            </a:endParaRPr>
          </a:p>
          <a:p>
            <a:r>
              <a:rPr lang="ja-JP" altLang="en-US" sz="2800" dirty="0" smtClean="0">
                <a:latin typeface="メイリオ" pitchFamily="50" charset="-128"/>
                <a:ea typeface="メイリオ" pitchFamily="50" charset="-128"/>
                <a:cs typeface="メイリオ" pitchFamily="50" charset="-128"/>
              </a:rPr>
              <a:t>（２）自分の未来において予想される転機や</a:t>
            </a:r>
            <a:endParaRPr lang="en-US" altLang="ja-JP" sz="2800" dirty="0" smtClean="0">
              <a:latin typeface="メイリオ" pitchFamily="50" charset="-128"/>
              <a:ea typeface="メイリオ" pitchFamily="50" charset="-128"/>
              <a:cs typeface="メイリオ" pitchFamily="50" charset="-128"/>
            </a:endParaRPr>
          </a:p>
          <a:p>
            <a:r>
              <a:rPr lang="ja-JP" altLang="en-US" sz="2800" dirty="0">
                <a:latin typeface="メイリオ" pitchFamily="50" charset="-128"/>
                <a:ea typeface="メイリオ" pitchFamily="50" charset="-128"/>
                <a:cs typeface="メイリオ" pitchFamily="50" charset="-128"/>
              </a:rPr>
              <a:t>　</a:t>
            </a:r>
            <a:r>
              <a:rPr lang="ja-JP" altLang="en-US" sz="2800" dirty="0" smtClean="0">
                <a:latin typeface="メイリオ" pitchFamily="50" charset="-128"/>
                <a:ea typeface="メイリオ" pitchFamily="50" charset="-128"/>
                <a:cs typeface="メイリオ" pitchFamily="50" charset="-128"/>
              </a:rPr>
              <a:t>　　危機を想像しましょう</a:t>
            </a:r>
            <a:endParaRPr lang="en-US" altLang="ja-JP" sz="2800" dirty="0" smtClean="0">
              <a:latin typeface="メイリオ" pitchFamily="50" charset="-128"/>
              <a:ea typeface="メイリオ" pitchFamily="50" charset="-128"/>
              <a:cs typeface="メイリオ" pitchFamily="50" charset="-128"/>
            </a:endParaRPr>
          </a:p>
          <a:p>
            <a:endParaRPr lang="en-US" altLang="ja-JP" sz="2800" dirty="0">
              <a:latin typeface="メイリオ" pitchFamily="50" charset="-128"/>
              <a:ea typeface="メイリオ" pitchFamily="50" charset="-128"/>
              <a:cs typeface="メイリオ" pitchFamily="50" charset="-128"/>
            </a:endParaRPr>
          </a:p>
          <a:p>
            <a:r>
              <a:rPr lang="ja-JP" altLang="en-US" sz="2800" dirty="0" smtClean="0">
                <a:latin typeface="メイリオ" pitchFamily="50" charset="-128"/>
                <a:ea typeface="メイリオ" pitchFamily="50" charset="-128"/>
                <a:cs typeface="メイリオ" pitchFamily="50" charset="-128"/>
              </a:rPr>
              <a:t>（３）他の人の未来予想から、転機への対処法を</a:t>
            </a:r>
            <a:endParaRPr lang="en-US" altLang="ja-JP" sz="2800" dirty="0" smtClean="0">
              <a:latin typeface="メイリオ" pitchFamily="50" charset="-128"/>
              <a:ea typeface="メイリオ" pitchFamily="50" charset="-128"/>
              <a:cs typeface="メイリオ" pitchFamily="50" charset="-128"/>
            </a:endParaRPr>
          </a:p>
          <a:p>
            <a:r>
              <a:rPr lang="ja-JP" altLang="en-US" sz="2800" dirty="0">
                <a:latin typeface="メイリオ" pitchFamily="50" charset="-128"/>
                <a:ea typeface="メイリオ" pitchFamily="50" charset="-128"/>
                <a:cs typeface="メイリオ" pitchFamily="50" charset="-128"/>
              </a:rPr>
              <a:t>　</a:t>
            </a:r>
            <a:r>
              <a:rPr lang="ja-JP" altLang="en-US" sz="2800" dirty="0" smtClean="0">
                <a:latin typeface="メイリオ" pitchFamily="50" charset="-128"/>
                <a:ea typeface="メイリオ" pitchFamily="50" charset="-128"/>
                <a:cs typeface="メイリオ" pitchFamily="50" charset="-128"/>
              </a:rPr>
              <a:t>　　学びましょう</a:t>
            </a:r>
            <a:endParaRPr lang="en-US" altLang="ja-JP" sz="2800" dirty="0" smtClean="0">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1187624" y="1184553"/>
            <a:ext cx="5472608" cy="707886"/>
          </a:xfrm>
          <a:prstGeom prst="rect">
            <a:avLst/>
          </a:prstGeom>
          <a:noFill/>
        </p:spPr>
        <p:txBody>
          <a:bodyPr wrap="square" rtlCol="0">
            <a:spAutoFit/>
          </a:bodyPr>
          <a:lstStyle/>
          <a:p>
            <a:r>
              <a:rPr kumimoji="1" lang="ja-JP" altLang="en-US" sz="4000" b="1" dirty="0" smtClean="0">
                <a:latin typeface="メイリオ" pitchFamily="50" charset="-128"/>
                <a:ea typeface="メイリオ" pitchFamily="50" charset="-128"/>
                <a:cs typeface="メイリオ" pitchFamily="50" charset="-128"/>
              </a:rPr>
              <a:t>（１）内容目標</a:t>
            </a:r>
            <a:endParaRPr kumimoji="1" lang="ja-JP" altLang="en-US" sz="4000" b="1" dirty="0">
              <a:latin typeface="メイリオ" pitchFamily="50" charset="-128"/>
              <a:ea typeface="メイリオ" pitchFamily="50" charset="-128"/>
              <a:cs typeface="メイリオ" pitchFamily="50" charset="-128"/>
            </a:endParaRPr>
          </a:p>
        </p:txBody>
      </p:sp>
      <p:sp>
        <p:nvSpPr>
          <p:cNvPr id="8" name="テキスト ボックス 7"/>
          <p:cNvSpPr txBox="1"/>
          <p:nvPr/>
        </p:nvSpPr>
        <p:spPr>
          <a:xfrm>
            <a:off x="70992" y="190381"/>
            <a:ext cx="9073008" cy="646331"/>
          </a:xfrm>
          <a:prstGeom prst="rect">
            <a:avLst/>
          </a:prstGeom>
          <a:noFill/>
        </p:spPr>
        <p:txBody>
          <a:bodyPr wrap="square" rtlCol="0">
            <a:spAutoFit/>
          </a:bodyPr>
          <a:lstStyle/>
          <a:p>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今日の授業</a:t>
            </a:r>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（１）態度目標、内容目標の説明：５分</a:t>
            </a:r>
            <a:r>
              <a:rPr lang="ja-JP" altLang="en-US" sz="1200" dirty="0" smtClean="0">
                <a:latin typeface="メイリオ" pitchFamily="50" charset="-128"/>
                <a:ea typeface="メイリオ" pitchFamily="50" charset="-128"/>
                <a:cs typeface="メイリオ" pitchFamily="50" charset="-128"/>
              </a:rPr>
              <a:t>　　　　　　　（２）先生が未来予想人生グラフを発表する：５分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（３）自分の未来予想人生グラフを記入する：</a:t>
            </a:r>
            <a:r>
              <a:rPr lang="en-US" altLang="ja-JP" sz="1200" dirty="0" smtClean="0">
                <a:latin typeface="メイリオ" pitchFamily="50" charset="-128"/>
                <a:ea typeface="メイリオ" pitchFamily="50" charset="-128"/>
                <a:cs typeface="メイリオ" pitchFamily="50" charset="-128"/>
              </a:rPr>
              <a:t>15</a:t>
            </a:r>
            <a:r>
              <a:rPr lang="ja-JP" altLang="en-US" sz="1200" dirty="0" smtClean="0">
                <a:latin typeface="メイリオ" pitchFamily="50" charset="-128"/>
                <a:ea typeface="メイリオ" pitchFamily="50" charset="-128"/>
                <a:cs typeface="メイリオ" pitchFamily="50" charset="-128"/>
              </a:rPr>
              <a:t>分　　（４）未来予想人生グラフを発表する：</a:t>
            </a:r>
            <a:r>
              <a:rPr lang="en-US" altLang="ja-JP" sz="1200" dirty="0" smtClean="0">
                <a:latin typeface="メイリオ" pitchFamily="50" charset="-128"/>
                <a:ea typeface="メイリオ" pitchFamily="50" charset="-128"/>
                <a:cs typeface="メイリオ" pitchFamily="50" charset="-128"/>
              </a:rPr>
              <a:t>12</a:t>
            </a:r>
            <a:r>
              <a:rPr lang="ja-JP" altLang="en-US" sz="1200" dirty="0" smtClean="0">
                <a:latin typeface="メイリオ" pitchFamily="50" charset="-128"/>
                <a:ea typeface="メイリオ" pitchFamily="50" charset="-128"/>
                <a:cs typeface="メイリオ" pitchFamily="50" charset="-128"/>
              </a:rPr>
              <a:t>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（５）リフレクションを記入：８分</a:t>
            </a:r>
            <a:endParaRPr lang="en-US" altLang="ja-JP" sz="1200" dirty="0" smtClean="0">
              <a:latin typeface="メイリオ" pitchFamily="50" charset="-128"/>
              <a:ea typeface="メイリオ" pitchFamily="50" charset="-128"/>
              <a:cs typeface="メイリオ" pitchFamily="50" charset="-128"/>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91880" y="6237312"/>
            <a:ext cx="2592288" cy="400110"/>
          </a:xfrm>
          <a:prstGeom prst="rect">
            <a:avLst/>
          </a:prstGeom>
          <a:noFill/>
        </p:spPr>
        <p:txBody>
          <a:bodyPr wrap="square" rtlCol="0">
            <a:spAutoFit/>
          </a:bodyPr>
          <a:lstStyle/>
          <a:p>
            <a:r>
              <a:rPr kumimoji="1" lang="ja-JP" altLang="en-US" sz="2000" b="1" dirty="0" smtClean="0">
                <a:latin typeface="メイリオ" pitchFamily="50" charset="-128"/>
                <a:ea typeface="メイリオ" pitchFamily="50" charset="-128"/>
                <a:cs typeface="メイリオ" pitchFamily="50" charset="-128"/>
              </a:rPr>
              <a:t>未来予想人生グラフ</a:t>
            </a:r>
            <a:endParaRPr kumimoji="1" lang="ja-JP" altLang="en-US" sz="2000" b="1" dirty="0">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4104456" y="2348880"/>
            <a:ext cx="4716016" cy="461665"/>
          </a:xfrm>
          <a:prstGeom prst="rect">
            <a:avLst/>
          </a:prstGeom>
          <a:noFill/>
        </p:spPr>
        <p:txBody>
          <a:bodyPr wrap="square" rtlCol="0">
            <a:spAutoFit/>
          </a:bodyPr>
          <a:lstStyle/>
          <a:p>
            <a:r>
              <a:rPr lang="ja-JP" altLang="en-US" sz="2400" dirty="0" smtClean="0">
                <a:latin typeface="メイリオ" pitchFamily="50" charset="-128"/>
                <a:ea typeface="メイリオ" pitchFamily="50" charset="-128"/>
                <a:cs typeface="メイリオ" pitchFamily="50" charset="-128"/>
              </a:rPr>
              <a:t>終わったら拍手してくださいね</a:t>
            </a:r>
            <a:endParaRPr lang="en-US" altLang="ja-JP" sz="2400" dirty="0" smtClean="0">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251520" y="1124744"/>
            <a:ext cx="8892480" cy="523220"/>
          </a:xfrm>
          <a:prstGeom prst="rect">
            <a:avLst/>
          </a:prstGeom>
          <a:noFill/>
        </p:spPr>
        <p:txBody>
          <a:bodyPr wrap="square" rtlCol="0">
            <a:spAutoFit/>
          </a:bodyPr>
          <a:lstStyle/>
          <a:p>
            <a:r>
              <a:rPr lang="ja-JP" altLang="en-US" sz="2800" b="1" dirty="0" smtClean="0">
                <a:latin typeface="メイリオ" pitchFamily="50" charset="-128"/>
                <a:ea typeface="メイリオ" pitchFamily="50" charset="-128"/>
                <a:cs typeface="メイリオ" pitchFamily="50" charset="-128"/>
              </a:rPr>
              <a:t>（２）先生が未来予想人生グラフを発表する（５分）</a:t>
            </a:r>
            <a:endParaRPr kumimoji="1" lang="ja-JP" altLang="en-US" sz="2800" b="1" dirty="0">
              <a:latin typeface="メイリオ" pitchFamily="50" charset="-128"/>
              <a:ea typeface="メイリオ" pitchFamily="50" charset="-128"/>
              <a:cs typeface="メイリオ" pitchFamily="50" charset="-128"/>
            </a:endParaRPr>
          </a:p>
        </p:txBody>
      </p:sp>
      <p:sp>
        <p:nvSpPr>
          <p:cNvPr id="9" name="角丸四角形吹き出し 8"/>
          <p:cNvSpPr/>
          <p:nvPr/>
        </p:nvSpPr>
        <p:spPr>
          <a:xfrm>
            <a:off x="3960440" y="1988840"/>
            <a:ext cx="4788024" cy="1152128"/>
          </a:xfrm>
          <a:prstGeom prst="wedgeRoundRectCallout">
            <a:avLst>
              <a:gd name="adj1" fmla="val -38208"/>
              <a:gd name="adj2" fmla="val -66749"/>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0992" y="190381"/>
            <a:ext cx="9073008" cy="646331"/>
          </a:xfrm>
          <a:prstGeom prst="rect">
            <a:avLst/>
          </a:prstGeom>
          <a:noFill/>
        </p:spPr>
        <p:txBody>
          <a:bodyPr wrap="square" rtlCol="0">
            <a:spAutoFit/>
          </a:bodyPr>
          <a:lstStyle/>
          <a:p>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今日の授業</a:t>
            </a: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（１）態度目標、内容目標の説明：５分　　　　　　　</a:t>
            </a:r>
            <a:r>
              <a:rPr lang="ja-JP" altLang="en-US" sz="1200" b="1" dirty="0" smtClean="0">
                <a:latin typeface="メイリオ" pitchFamily="50" charset="-128"/>
                <a:ea typeface="メイリオ" pitchFamily="50" charset="-128"/>
                <a:cs typeface="メイリオ" pitchFamily="50" charset="-128"/>
              </a:rPr>
              <a:t>（２）先生が未来予想人生グラフを発表する：５分</a:t>
            </a:r>
            <a:endParaRPr lang="en-US" altLang="ja-JP" sz="1200" b="1"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（３）自分の未来予想人生グラフを記入する：</a:t>
            </a:r>
            <a:r>
              <a:rPr lang="en-US" altLang="ja-JP" sz="1200" dirty="0" smtClean="0">
                <a:latin typeface="メイリオ" pitchFamily="50" charset="-128"/>
                <a:ea typeface="メイリオ" pitchFamily="50" charset="-128"/>
                <a:cs typeface="メイリオ" pitchFamily="50" charset="-128"/>
              </a:rPr>
              <a:t>15</a:t>
            </a:r>
            <a:r>
              <a:rPr lang="ja-JP" altLang="en-US" sz="1200" dirty="0" smtClean="0">
                <a:latin typeface="メイリオ" pitchFamily="50" charset="-128"/>
                <a:ea typeface="メイリオ" pitchFamily="50" charset="-128"/>
                <a:cs typeface="メイリオ" pitchFamily="50" charset="-128"/>
              </a:rPr>
              <a:t>分　　（４）未来予想人生グラフを発表する：</a:t>
            </a:r>
            <a:r>
              <a:rPr lang="en-US" altLang="ja-JP" sz="1200" dirty="0" smtClean="0">
                <a:latin typeface="メイリオ" pitchFamily="50" charset="-128"/>
                <a:ea typeface="メイリオ" pitchFamily="50" charset="-128"/>
                <a:cs typeface="メイリオ" pitchFamily="50" charset="-128"/>
              </a:rPr>
              <a:t>12</a:t>
            </a:r>
            <a:r>
              <a:rPr lang="ja-JP" altLang="en-US" sz="1200" dirty="0" smtClean="0">
                <a:latin typeface="メイリオ" pitchFamily="50" charset="-128"/>
                <a:ea typeface="メイリオ" pitchFamily="50" charset="-128"/>
                <a:cs typeface="メイリオ" pitchFamily="50" charset="-128"/>
              </a:rPr>
              <a:t>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（５）リフレクションを記入：８分</a:t>
            </a:r>
            <a:endParaRPr lang="en-US" altLang="ja-JP" sz="1200" dirty="0" smtClean="0">
              <a:latin typeface="メイリオ" pitchFamily="50" charset="-128"/>
              <a:ea typeface="メイリオ" pitchFamily="50" charset="-128"/>
              <a:cs typeface="メイリオ" pitchFamily="50" charset="-128"/>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91880" y="6237312"/>
            <a:ext cx="2592288" cy="400110"/>
          </a:xfrm>
          <a:prstGeom prst="rect">
            <a:avLst/>
          </a:prstGeom>
          <a:noFill/>
        </p:spPr>
        <p:txBody>
          <a:bodyPr wrap="square" rtlCol="0">
            <a:spAutoFit/>
          </a:bodyPr>
          <a:lstStyle/>
          <a:p>
            <a:r>
              <a:rPr kumimoji="1" lang="ja-JP" altLang="en-US" sz="2000" b="1" dirty="0" smtClean="0">
                <a:latin typeface="メイリオ" pitchFamily="50" charset="-128"/>
                <a:ea typeface="メイリオ" pitchFamily="50" charset="-128"/>
                <a:cs typeface="メイリオ" pitchFamily="50" charset="-128"/>
              </a:rPr>
              <a:t>未来予想人生グラフ</a:t>
            </a:r>
            <a:endParaRPr kumimoji="1" lang="ja-JP" altLang="en-US" sz="2000" b="1" dirty="0">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683568" y="1844824"/>
            <a:ext cx="7776864" cy="769441"/>
          </a:xfrm>
          <a:prstGeom prst="rect">
            <a:avLst/>
          </a:prstGeom>
          <a:noFill/>
        </p:spPr>
        <p:txBody>
          <a:bodyPr wrap="square" rtlCol="0">
            <a:spAutoFit/>
          </a:bodyPr>
          <a:lstStyle/>
          <a:p>
            <a:r>
              <a:rPr lang="ja-JP" altLang="en-US" sz="2200" dirty="0" smtClean="0">
                <a:latin typeface="メイリオ" pitchFamily="50" charset="-128"/>
                <a:ea typeface="メイリオ" pitchFamily="50" charset="-128"/>
                <a:cs typeface="メイリオ" pitchFamily="50" charset="-128"/>
              </a:rPr>
              <a:t>おしゃべり・立ち歩き自由です</a:t>
            </a:r>
            <a:endParaRPr lang="en-US" altLang="ja-JP" sz="2200" dirty="0" smtClean="0">
              <a:latin typeface="メイリオ" pitchFamily="50" charset="-128"/>
              <a:ea typeface="メイリオ" pitchFamily="50" charset="-128"/>
              <a:cs typeface="メイリオ" pitchFamily="50" charset="-128"/>
            </a:endParaRPr>
          </a:p>
          <a:p>
            <a:r>
              <a:rPr lang="ja-JP" altLang="en-US" sz="2200" dirty="0" smtClean="0">
                <a:latin typeface="メイリオ" pitchFamily="50" charset="-128"/>
                <a:ea typeface="メイリオ" pitchFamily="50" charset="-128"/>
                <a:cs typeface="メイリオ" pitchFamily="50" charset="-128"/>
              </a:rPr>
              <a:t>時間を意識して時間内には書き終わるようにしましょう</a:t>
            </a:r>
            <a:endParaRPr lang="en-US" altLang="ja-JP" sz="2200" dirty="0" smtClean="0">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251520" y="1033572"/>
            <a:ext cx="8892480" cy="523220"/>
          </a:xfrm>
          <a:prstGeom prst="rect">
            <a:avLst/>
          </a:prstGeom>
          <a:noFill/>
        </p:spPr>
        <p:txBody>
          <a:bodyPr wrap="square" rtlCol="0">
            <a:spAutoFit/>
          </a:bodyPr>
          <a:lstStyle/>
          <a:p>
            <a:r>
              <a:rPr lang="ja-JP" altLang="en-US" sz="2800" b="1" dirty="0" smtClean="0">
                <a:latin typeface="メイリオ" pitchFamily="50" charset="-128"/>
                <a:ea typeface="メイリオ" pitchFamily="50" charset="-128"/>
                <a:cs typeface="メイリオ" pitchFamily="50" charset="-128"/>
              </a:rPr>
              <a:t>（３）自分の未来予想人生グラフを記入する（</a:t>
            </a:r>
            <a:r>
              <a:rPr lang="en-US" altLang="ja-JP" sz="2800" b="1" dirty="0" smtClean="0">
                <a:latin typeface="メイリオ" pitchFamily="50" charset="-128"/>
                <a:ea typeface="メイリオ" pitchFamily="50" charset="-128"/>
                <a:cs typeface="メイリオ" pitchFamily="50" charset="-128"/>
              </a:rPr>
              <a:t>15</a:t>
            </a:r>
            <a:r>
              <a:rPr lang="ja-JP" altLang="en-US" sz="2800" b="1" dirty="0" smtClean="0">
                <a:latin typeface="メイリオ" pitchFamily="50" charset="-128"/>
                <a:ea typeface="メイリオ" pitchFamily="50" charset="-128"/>
                <a:cs typeface="メイリオ" pitchFamily="50" charset="-128"/>
              </a:rPr>
              <a:t>分）</a:t>
            </a:r>
            <a:endParaRPr kumimoji="1" lang="ja-JP" altLang="en-US" sz="2800" b="1" dirty="0">
              <a:latin typeface="メイリオ" pitchFamily="50" charset="-128"/>
              <a:ea typeface="メイリオ" pitchFamily="50" charset="-128"/>
              <a:cs typeface="メイリオ" pitchFamily="50" charset="-128"/>
            </a:endParaRPr>
          </a:p>
        </p:txBody>
      </p:sp>
      <p:sp>
        <p:nvSpPr>
          <p:cNvPr id="9" name="角丸四角形吹き出し 8"/>
          <p:cNvSpPr/>
          <p:nvPr/>
        </p:nvSpPr>
        <p:spPr>
          <a:xfrm>
            <a:off x="539552" y="1700808"/>
            <a:ext cx="8208912" cy="1008112"/>
          </a:xfrm>
          <a:prstGeom prst="wedgeRoundRectCallout">
            <a:avLst>
              <a:gd name="adj1" fmla="val -7816"/>
              <a:gd name="adj2" fmla="val -62122"/>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27" name="Object 3"/>
          <p:cNvGraphicFramePr>
            <a:graphicFrameLocks noChangeAspect="1"/>
          </p:cNvGraphicFramePr>
          <p:nvPr/>
        </p:nvGraphicFramePr>
        <p:xfrm>
          <a:off x="3707904" y="2877514"/>
          <a:ext cx="4464496" cy="3230306"/>
        </p:xfrm>
        <a:graphic>
          <a:graphicData uri="http://schemas.openxmlformats.org/presentationml/2006/ole">
            <p:oleObj spid="_x0000_s1027" name="Acrobat Document" r:id="rId4" imgW="6753111" imgH="4886068" progId="AcroExch.Document.11">
              <p:embed/>
            </p:oleObj>
          </a:graphicData>
        </a:graphic>
      </p:graphicFrame>
      <p:sp>
        <p:nvSpPr>
          <p:cNvPr id="8" name="テキスト ボックス 7"/>
          <p:cNvSpPr txBox="1"/>
          <p:nvPr/>
        </p:nvSpPr>
        <p:spPr>
          <a:xfrm>
            <a:off x="611560" y="3861048"/>
            <a:ext cx="2376264" cy="646331"/>
          </a:xfrm>
          <a:prstGeom prst="rect">
            <a:avLst/>
          </a:prstGeom>
          <a:noFill/>
        </p:spPr>
        <p:txBody>
          <a:bodyPr wrap="square" rtlCol="0">
            <a:spAutoFit/>
          </a:bodyPr>
          <a:lstStyle/>
          <a:p>
            <a:r>
              <a:rPr lang="ja-JP" altLang="en-US" dirty="0" smtClean="0">
                <a:latin typeface="メイリオ" pitchFamily="50" charset="-128"/>
                <a:ea typeface="メイリオ" pitchFamily="50" charset="-128"/>
                <a:cs typeface="メイリオ" pitchFamily="50" charset="-128"/>
              </a:rPr>
              <a:t>ワークシートを</a:t>
            </a:r>
            <a:endParaRPr lang="en-US" altLang="ja-JP" dirty="0" smtClean="0">
              <a:latin typeface="メイリオ" pitchFamily="50" charset="-128"/>
              <a:ea typeface="メイリオ" pitchFamily="50" charset="-128"/>
              <a:cs typeface="メイリオ" pitchFamily="50" charset="-128"/>
            </a:endParaRPr>
          </a:p>
          <a:p>
            <a:r>
              <a:rPr kumimoji="1" lang="ja-JP" altLang="en-US" dirty="0" smtClean="0">
                <a:latin typeface="メイリオ" pitchFamily="50" charset="-128"/>
                <a:ea typeface="メイリオ" pitchFamily="50" charset="-128"/>
                <a:cs typeface="メイリオ" pitchFamily="50" charset="-128"/>
              </a:rPr>
              <a:t>使用してください</a:t>
            </a:r>
            <a:endParaRPr kumimoji="1" lang="en-US" altLang="ja-JP" dirty="0" smtClean="0">
              <a:latin typeface="メイリオ" pitchFamily="50" charset="-128"/>
              <a:ea typeface="メイリオ" pitchFamily="50" charset="-128"/>
              <a:cs typeface="メイリオ" pitchFamily="50" charset="-128"/>
            </a:endParaRPr>
          </a:p>
        </p:txBody>
      </p:sp>
      <p:cxnSp>
        <p:nvCxnSpPr>
          <p:cNvPr id="11" name="直線矢印コネクタ 10"/>
          <p:cNvCxnSpPr/>
          <p:nvPr/>
        </p:nvCxnSpPr>
        <p:spPr>
          <a:xfrm>
            <a:off x="2771800" y="4221088"/>
            <a:ext cx="648072"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2" name="テキスト ボックス 11"/>
          <p:cNvSpPr txBox="1"/>
          <p:nvPr/>
        </p:nvSpPr>
        <p:spPr>
          <a:xfrm>
            <a:off x="70992" y="190381"/>
            <a:ext cx="9073008" cy="646331"/>
          </a:xfrm>
          <a:prstGeom prst="rect">
            <a:avLst/>
          </a:prstGeom>
          <a:noFill/>
        </p:spPr>
        <p:txBody>
          <a:bodyPr wrap="square" rtlCol="0">
            <a:spAutoFit/>
          </a:bodyPr>
          <a:lstStyle/>
          <a:p>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今日の授業</a:t>
            </a: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（１）態度目標、内容目標の説明：５分　　　　　　　（２）先生が未来予想人生グラフを発表する：５分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a:t>
            </a:r>
            <a:r>
              <a:rPr lang="ja-JP" altLang="en-US" sz="1200" b="1" dirty="0" smtClean="0">
                <a:latin typeface="メイリオ" pitchFamily="50" charset="-128"/>
                <a:ea typeface="メイリオ" pitchFamily="50" charset="-128"/>
                <a:cs typeface="メイリオ" pitchFamily="50" charset="-128"/>
              </a:rPr>
              <a:t>（３）自分の未来予想人生グラフを記入する：</a:t>
            </a:r>
            <a:r>
              <a:rPr lang="en-US" altLang="ja-JP" sz="1200" b="1" dirty="0" smtClean="0">
                <a:latin typeface="メイリオ" pitchFamily="50" charset="-128"/>
                <a:ea typeface="メイリオ" pitchFamily="50" charset="-128"/>
                <a:cs typeface="メイリオ" pitchFamily="50" charset="-128"/>
              </a:rPr>
              <a:t>15</a:t>
            </a:r>
            <a:r>
              <a:rPr lang="ja-JP" altLang="en-US" sz="1200" b="1" dirty="0" smtClean="0">
                <a:latin typeface="メイリオ" pitchFamily="50" charset="-128"/>
                <a:ea typeface="メイリオ" pitchFamily="50" charset="-128"/>
                <a:cs typeface="メイリオ" pitchFamily="50" charset="-128"/>
              </a:rPr>
              <a:t>分</a:t>
            </a:r>
            <a:r>
              <a:rPr lang="ja-JP" altLang="en-US" sz="1200" dirty="0" smtClean="0">
                <a:latin typeface="メイリオ" pitchFamily="50" charset="-128"/>
                <a:ea typeface="メイリオ" pitchFamily="50" charset="-128"/>
                <a:cs typeface="メイリオ" pitchFamily="50" charset="-128"/>
              </a:rPr>
              <a:t>　　（４）未来予想人生グラフを発表する：</a:t>
            </a:r>
            <a:r>
              <a:rPr lang="en-US" altLang="ja-JP" sz="1200" dirty="0" smtClean="0">
                <a:latin typeface="メイリオ" pitchFamily="50" charset="-128"/>
                <a:ea typeface="メイリオ" pitchFamily="50" charset="-128"/>
                <a:cs typeface="メイリオ" pitchFamily="50" charset="-128"/>
              </a:rPr>
              <a:t>12</a:t>
            </a:r>
            <a:r>
              <a:rPr lang="ja-JP" altLang="en-US" sz="1200" dirty="0" smtClean="0">
                <a:latin typeface="メイリオ" pitchFamily="50" charset="-128"/>
                <a:ea typeface="メイリオ" pitchFamily="50" charset="-128"/>
                <a:cs typeface="メイリオ" pitchFamily="50" charset="-128"/>
              </a:rPr>
              <a:t>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（５）リフレクションを記入：８分</a:t>
            </a:r>
            <a:endParaRPr lang="en-US" altLang="ja-JP" sz="1200" dirty="0" smtClean="0">
              <a:latin typeface="メイリオ" pitchFamily="50" charset="-128"/>
              <a:ea typeface="メイリオ" pitchFamily="50" charset="-128"/>
              <a:cs typeface="メイリオ" pitchFamily="50" charset="-128"/>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91880" y="6237312"/>
            <a:ext cx="2592288" cy="400110"/>
          </a:xfrm>
          <a:prstGeom prst="rect">
            <a:avLst/>
          </a:prstGeom>
          <a:noFill/>
        </p:spPr>
        <p:txBody>
          <a:bodyPr wrap="square" rtlCol="0">
            <a:spAutoFit/>
          </a:bodyPr>
          <a:lstStyle/>
          <a:p>
            <a:r>
              <a:rPr kumimoji="1" lang="ja-JP" altLang="en-US" sz="2000" b="1" dirty="0" smtClean="0">
                <a:latin typeface="メイリオ" pitchFamily="50" charset="-128"/>
                <a:ea typeface="メイリオ" pitchFamily="50" charset="-128"/>
                <a:cs typeface="メイリオ" pitchFamily="50" charset="-128"/>
              </a:rPr>
              <a:t>未来予想人生グラフ</a:t>
            </a:r>
            <a:endParaRPr kumimoji="1" lang="ja-JP" altLang="en-US" sz="2000" b="1" dirty="0">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683568" y="4005064"/>
            <a:ext cx="7776864" cy="1446550"/>
          </a:xfrm>
          <a:prstGeom prst="rect">
            <a:avLst/>
          </a:prstGeom>
          <a:noFill/>
        </p:spPr>
        <p:txBody>
          <a:bodyPr wrap="square" rtlCol="0">
            <a:spAutoFit/>
          </a:bodyPr>
          <a:lstStyle/>
          <a:p>
            <a:r>
              <a:rPr lang="ja-JP" altLang="en-US" sz="2200" dirty="0" smtClean="0">
                <a:latin typeface="メイリオ" pitchFamily="50" charset="-128"/>
                <a:ea typeface="メイリオ" pitchFamily="50" charset="-128"/>
                <a:cs typeface="メイリオ" pitchFamily="50" charset="-128"/>
              </a:rPr>
              <a:t>他の人の人生を聞かせてもらえる機会は</a:t>
            </a:r>
            <a:endParaRPr lang="en-US" altLang="ja-JP" sz="2200" dirty="0" smtClean="0">
              <a:latin typeface="メイリオ" pitchFamily="50" charset="-128"/>
              <a:ea typeface="メイリオ" pitchFamily="50" charset="-128"/>
              <a:cs typeface="メイリオ" pitchFamily="50" charset="-128"/>
            </a:endParaRPr>
          </a:p>
          <a:p>
            <a:r>
              <a:rPr lang="ja-JP" altLang="en-US" sz="2200" dirty="0" smtClean="0">
                <a:latin typeface="メイリオ" pitchFamily="50" charset="-128"/>
                <a:ea typeface="メイリオ" pitchFamily="50" charset="-128"/>
                <a:cs typeface="メイリオ" pitchFamily="50" charset="-128"/>
              </a:rPr>
              <a:t>そう多くはありません</a:t>
            </a:r>
            <a:endParaRPr lang="en-US" altLang="ja-JP" sz="2200" dirty="0" smtClean="0">
              <a:latin typeface="メイリオ" pitchFamily="50" charset="-128"/>
              <a:ea typeface="メイリオ" pitchFamily="50" charset="-128"/>
              <a:cs typeface="メイリオ" pitchFamily="50" charset="-128"/>
            </a:endParaRPr>
          </a:p>
          <a:p>
            <a:r>
              <a:rPr lang="ja-JP" altLang="en-US" sz="2200" dirty="0" smtClean="0">
                <a:latin typeface="メイリオ" pitchFamily="50" charset="-128"/>
                <a:ea typeface="メイリオ" pitchFamily="50" charset="-128"/>
                <a:cs typeface="メイリオ" pitchFamily="50" charset="-128"/>
              </a:rPr>
              <a:t>貴重な機会を大切にして聴きましょう</a:t>
            </a:r>
            <a:endParaRPr lang="en-US" altLang="ja-JP" sz="2200" dirty="0" smtClean="0">
              <a:latin typeface="メイリオ" pitchFamily="50" charset="-128"/>
              <a:ea typeface="メイリオ" pitchFamily="50" charset="-128"/>
              <a:cs typeface="メイリオ" pitchFamily="50" charset="-128"/>
            </a:endParaRPr>
          </a:p>
          <a:p>
            <a:r>
              <a:rPr lang="ja-JP" altLang="en-US" sz="2200" dirty="0" smtClean="0">
                <a:latin typeface="メイリオ" pitchFamily="50" charset="-128"/>
                <a:ea typeface="メイリオ" pitchFamily="50" charset="-128"/>
                <a:cs typeface="メイリオ" pitchFamily="50" charset="-128"/>
              </a:rPr>
              <a:t>終わったら感謝の気持ちを込めて拍手をしましょう</a:t>
            </a:r>
            <a:endParaRPr lang="en-US" altLang="ja-JP" sz="2200" dirty="0" smtClean="0">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251520" y="1033572"/>
            <a:ext cx="8892480" cy="523220"/>
          </a:xfrm>
          <a:prstGeom prst="rect">
            <a:avLst/>
          </a:prstGeom>
          <a:noFill/>
        </p:spPr>
        <p:txBody>
          <a:bodyPr wrap="square" rtlCol="0">
            <a:spAutoFit/>
          </a:bodyPr>
          <a:lstStyle/>
          <a:p>
            <a:r>
              <a:rPr lang="ja-JP" altLang="en-US" sz="2800" b="1" dirty="0" smtClean="0">
                <a:latin typeface="メイリオ" pitchFamily="50" charset="-128"/>
                <a:ea typeface="メイリオ" pitchFamily="50" charset="-128"/>
                <a:cs typeface="メイリオ" pitchFamily="50" charset="-128"/>
              </a:rPr>
              <a:t>（４）未来予想人生グラフを発表する（</a:t>
            </a:r>
            <a:r>
              <a:rPr lang="en-US" altLang="ja-JP" sz="2800" b="1" dirty="0" smtClean="0">
                <a:latin typeface="メイリオ" pitchFamily="50" charset="-128"/>
                <a:ea typeface="メイリオ" pitchFamily="50" charset="-128"/>
                <a:cs typeface="メイリオ" pitchFamily="50" charset="-128"/>
              </a:rPr>
              <a:t>12</a:t>
            </a:r>
            <a:r>
              <a:rPr lang="ja-JP" altLang="en-US" sz="2800" b="1" dirty="0" smtClean="0">
                <a:latin typeface="メイリオ" pitchFamily="50" charset="-128"/>
                <a:ea typeface="メイリオ" pitchFamily="50" charset="-128"/>
                <a:cs typeface="メイリオ" pitchFamily="50" charset="-128"/>
              </a:rPr>
              <a:t>分）</a:t>
            </a:r>
            <a:endParaRPr lang="en-US" altLang="ja-JP" sz="2800" b="1" dirty="0" smtClean="0">
              <a:latin typeface="メイリオ" pitchFamily="50" charset="-128"/>
              <a:ea typeface="メイリオ" pitchFamily="50" charset="-128"/>
              <a:cs typeface="メイリオ" pitchFamily="50" charset="-128"/>
            </a:endParaRPr>
          </a:p>
        </p:txBody>
      </p:sp>
      <p:sp>
        <p:nvSpPr>
          <p:cNvPr id="9" name="角丸四角形吹き出し 8"/>
          <p:cNvSpPr/>
          <p:nvPr/>
        </p:nvSpPr>
        <p:spPr>
          <a:xfrm>
            <a:off x="539552" y="3861048"/>
            <a:ext cx="6768752" cy="1728192"/>
          </a:xfrm>
          <a:prstGeom prst="wedgeRoundRectCallout">
            <a:avLst>
              <a:gd name="adj1" fmla="val -7816"/>
              <a:gd name="adj2" fmla="val -62122"/>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95536" y="1859340"/>
            <a:ext cx="9073008" cy="1569660"/>
          </a:xfrm>
          <a:prstGeom prst="rect">
            <a:avLst/>
          </a:prstGeom>
          <a:noFill/>
        </p:spPr>
        <p:txBody>
          <a:bodyPr wrap="square" rtlCol="0">
            <a:spAutoFit/>
          </a:bodyPr>
          <a:lstStyle/>
          <a:p>
            <a:r>
              <a:rPr lang="ja-JP" altLang="en-US" sz="2400" dirty="0" smtClean="0">
                <a:latin typeface="メイリオ" pitchFamily="50" charset="-128"/>
                <a:ea typeface="メイリオ" pitchFamily="50" charset="-128"/>
                <a:cs typeface="メイリオ" pitchFamily="50" charset="-128"/>
              </a:rPr>
              <a:t>１人２分間で発表してください</a:t>
            </a:r>
            <a:endParaRPr lang="en-US" altLang="ja-JP" sz="2400" dirty="0" smtClean="0">
              <a:latin typeface="メイリオ" pitchFamily="50" charset="-128"/>
              <a:ea typeface="メイリオ" pitchFamily="50" charset="-128"/>
              <a:cs typeface="メイリオ" pitchFamily="50" charset="-128"/>
            </a:endParaRPr>
          </a:p>
          <a:p>
            <a:endParaRPr lang="en-US" altLang="ja-JP" sz="2400" dirty="0" smtClean="0">
              <a:latin typeface="メイリオ" pitchFamily="50" charset="-128"/>
              <a:ea typeface="メイリオ" pitchFamily="50" charset="-128"/>
              <a:cs typeface="メイリオ" pitchFamily="50" charset="-128"/>
            </a:endParaRPr>
          </a:p>
          <a:p>
            <a:r>
              <a:rPr lang="en-US" altLang="ja-JP" sz="2400" dirty="0" smtClean="0">
                <a:latin typeface="メイリオ" pitchFamily="50" charset="-128"/>
                <a:ea typeface="メイリオ" pitchFamily="50" charset="-128"/>
                <a:cs typeface="メイリオ" pitchFamily="50" charset="-128"/>
              </a:rPr>
              <a:t>※</a:t>
            </a:r>
            <a:r>
              <a:rPr lang="ja-JP" altLang="en-US" sz="2400" dirty="0" smtClean="0">
                <a:latin typeface="メイリオ" pitchFamily="50" charset="-128"/>
                <a:ea typeface="メイリオ" pitchFamily="50" charset="-128"/>
                <a:cs typeface="メイリオ" pitchFamily="50" charset="-128"/>
              </a:rPr>
              <a:t>話しが終わったら拍手で感謝を伝えましょう</a:t>
            </a:r>
            <a:endParaRPr lang="en-US" altLang="ja-JP" sz="2400" dirty="0" smtClean="0">
              <a:latin typeface="メイリオ" pitchFamily="50" charset="-128"/>
              <a:ea typeface="メイリオ" pitchFamily="50" charset="-128"/>
              <a:cs typeface="メイリオ" pitchFamily="50" charset="-128"/>
            </a:endParaRPr>
          </a:p>
          <a:p>
            <a:r>
              <a:rPr lang="en-US" altLang="ja-JP" sz="2400" dirty="0" smtClean="0">
                <a:latin typeface="メイリオ" pitchFamily="50" charset="-128"/>
                <a:ea typeface="メイリオ" pitchFamily="50" charset="-128"/>
                <a:cs typeface="メイリオ" pitchFamily="50" charset="-128"/>
              </a:rPr>
              <a:t>※</a:t>
            </a:r>
            <a:r>
              <a:rPr lang="ja-JP" altLang="en-US" sz="2400" dirty="0" smtClean="0">
                <a:latin typeface="メイリオ" pitchFamily="50" charset="-128"/>
                <a:ea typeface="メイリオ" pitchFamily="50" charset="-128"/>
                <a:cs typeface="メイリオ" pitchFamily="50" charset="-128"/>
              </a:rPr>
              <a:t>時間が余ったらフリートークしてください</a:t>
            </a:r>
            <a:endParaRPr lang="en-US" altLang="ja-JP" sz="2400" dirty="0" smtClean="0">
              <a:latin typeface="メイリオ" pitchFamily="50" charset="-128"/>
              <a:ea typeface="メイリオ" pitchFamily="50" charset="-128"/>
              <a:cs typeface="メイリオ" pitchFamily="50" charset="-128"/>
            </a:endParaRPr>
          </a:p>
        </p:txBody>
      </p:sp>
      <p:sp>
        <p:nvSpPr>
          <p:cNvPr id="8" name="テキスト ボックス 7"/>
          <p:cNvSpPr txBox="1"/>
          <p:nvPr/>
        </p:nvSpPr>
        <p:spPr>
          <a:xfrm>
            <a:off x="70992" y="190381"/>
            <a:ext cx="9073008" cy="646331"/>
          </a:xfrm>
          <a:prstGeom prst="rect">
            <a:avLst/>
          </a:prstGeom>
          <a:noFill/>
        </p:spPr>
        <p:txBody>
          <a:bodyPr wrap="square" rtlCol="0">
            <a:spAutoFit/>
          </a:bodyPr>
          <a:lstStyle/>
          <a:p>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今日の授業</a:t>
            </a: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（１）態度目標、内容目標の説明：５分　　　　　　　（２）先生が未来予想人生グラフを発表する：５分</a:t>
            </a:r>
            <a:endParaRPr lang="en-US" altLang="ja-JP" sz="1200"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（３）自分の未来予想人生グラフを記入する：</a:t>
            </a:r>
            <a:r>
              <a:rPr lang="en-US" altLang="ja-JP" sz="1200" dirty="0" smtClean="0">
                <a:latin typeface="メイリオ" pitchFamily="50" charset="-128"/>
                <a:ea typeface="メイリオ" pitchFamily="50" charset="-128"/>
                <a:cs typeface="メイリオ" pitchFamily="50" charset="-128"/>
              </a:rPr>
              <a:t>15</a:t>
            </a:r>
            <a:r>
              <a:rPr lang="ja-JP" altLang="en-US" sz="1200" dirty="0" smtClean="0">
                <a:latin typeface="メイリオ" pitchFamily="50" charset="-128"/>
                <a:ea typeface="メイリオ" pitchFamily="50" charset="-128"/>
                <a:cs typeface="メイリオ" pitchFamily="50" charset="-128"/>
              </a:rPr>
              <a:t>分　　</a:t>
            </a:r>
            <a:r>
              <a:rPr lang="ja-JP" altLang="en-US" sz="1200" b="1" dirty="0" smtClean="0">
                <a:latin typeface="メイリオ" pitchFamily="50" charset="-128"/>
                <a:ea typeface="メイリオ" pitchFamily="50" charset="-128"/>
                <a:cs typeface="メイリオ" pitchFamily="50" charset="-128"/>
              </a:rPr>
              <a:t>（４）未来予想人生グラフを発表する：</a:t>
            </a:r>
            <a:r>
              <a:rPr lang="en-US" altLang="ja-JP" sz="1200" b="1" dirty="0" smtClean="0">
                <a:latin typeface="メイリオ" pitchFamily="50" charset="-128"/>
                <a:ea typeface="メイリオ" pitchFamily="50" charset="-128"/>
                <a:cs typeface="メイリオ" pitchFamily="50" charset="-128"/>
              </a:rPr>
              <a:t>12</a:t>
            </a:r>
            <a:r>
              <a:rPr lang="ja-JP" altLang="en-US" sz="1200" b="1" dirty="0" smtClean="0">
                <a:latin typeface="メイリオ" pitchFamily="50" charset="-128"/>
                <a:ea typeface="メイリオ" pitchFamily="50" charset="-128"/>
                <a:cs typeface="メイリオ" pitchFamily="50" charset="-128"/>
              </a:rPr>
              <a:t>分</a:t>
            </a:r>
            <a:endParaRPr lang="en-US" altLang="ja-JP" sz="1200" b="1"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（５）リフレクションを記入：８分</a:t>
            </a:r>
            <a:endParaRPr lang="en-US" altLang="ja-JP" sz="1200" dirty="0" smtClean="0">
              <a:latin typeface="メイリオ" pitchFamily="50" charset="-128"/>
              <a:ea typeface="メイリオ" pitchFamily="50" charset="-128"/>
              <a:cs typeface="メイリオ" pitchFamily="50" charset="-128"/>
            </a:endParaRPr>
          </a:p>
        </p:txBody>
      </p:sp>
    </p:spTree>
  </p:cSld>
  <p:clrMapOvr>
    <a:masterClrMapping/>
  </p:clrMapOvr>
  <p:transition>
    <p:fade thruBlk="1"/>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943</TotalTime>
  <Words>702</Words>
  <Application>Microsoft Office PowerPoint</Application>
  <PresentationFormat>画面に合わせる (4:3)</PresentationFormat>
  <Paragraphs>188</Paragraphs>
  <Slides>10</Slides>
  <Notes>10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Office テーマ</vt:lpstr>
      <vt:lpstr>Acrobat Document</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vector>
  </TitlesOfParts>
  <Company>（株）日本能率協会ﾏﾈｼﾞﾒﾝﾄｾﾝﾀｰ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P7057</dc:creator>
  <cp:lastModifiedBy>JMAM</cp:lastModifiedBy>
  <cp:revision>62</cp:revision>
  <dcterms:created xsi:type="dcterms:W3CDTF">2015-12-25T06:03:13Z</dcterms:created>
  <dcterms:modified xsi:type="dcterms:W3CDTF">2017-12-06T05:14:15Z</dcterms:modified>
</cp:coreProperties>
</file>