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14"/>
  </p:notesMasterIdLst>
  <p:sldIdLst>
    <p:sldId id="256" r:id="rId2"/>
    <p:sldId id="257" r:id="rId3"/>
    <p:sldId id="272" r:id="rId4"/>
    <p:sldId id="267" r:id="rId5"/>
    <p:sldId id="268" r:id="rId6"/>
    <p:sldId id="270" r:id="rId7"/>
    <p:sldId id="273" r:id="rId8"/>
    <p:sldId id="274" r:id="rId9"/>
    <p:sldId id="276" r:id="rId10"/>
    <p:sldId id="277" r:id="rId11"/>
    <p:sldId id="278" r:id="rId12"/>
    <p:sldId id="275" r:id="rId13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9665" autoAdjust="0"/>
  </p:normalViewPr>
  <p:slideViewPr>
    <p:cSldViewPr>
      <p:cViewPr varScale="1">
        <p:scale>
          <a:sx n="44" d="100"/>
          <a:sy n="44" d="100"/>
        </p:scale>
        <p:origin x="-15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-2946" y="-102"/>
      </p:cViewPr>
      <p:guideLst>
        <p:guide orient="horz" pos="3107"/>
        <p:guide pos="212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1" cy="493316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1" cy="493316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71D70C0F-91F8-435F-B634-5ED444CBE502}" type="datetimeFigureOut">
              <a:rPr kumimoji="1" lang="ja-JP" altLang="en-US" smtClean="0"/>
              <a:pPr/>
              <a:t>2017/12/6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7" tIns="45714" rIns="91427" bIns="45714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577" y="4686500"/>
            <a:ext cx="5388610" cy="4439841"/>
          </a:xfrm>
          <a:prstGeom prst="rect">
            <a:avLst/>
          </a:prstGeom>
        </p:spPr>
        <p:txBody>
          <a:bodyPr vert="horz" lIns="91427" tIns="45714" rIns="91427" bIns="45714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9371285"/>
            <a:ext cx="2918831" cy="493316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5375" y="9371285"/>
            <a:ext cx="2918831" cy="493316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BBB4381C-4910-4976-BEFD-2F5CCD40417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【</a:t>
            </a:r>
            <a:r>
              <a:rPr kumimoji="1" lang="ja-JP" altLang="en-US" dirty="0" smtClean="0"/>
              <a:t>　授業の事前準備　</a:t>
            </a:r>
            <a:r>
              <a:rPr kumimoji="1" lang="en-US" altLang="ja-JP" dirty="0" smtClean="0"/>
              <a:t>】</a:t>
            </a:r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１．試験範囲一覧と試験日程表を準備する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（配布済みであれば、生徒に持参するよう事前に指示を出す）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２．グループを作る（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人前後）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　グループごとに席を作り着席してもらう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4381C-4910-4976-BEFD-2F5CCD404178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１．スライドの内容を読み上げる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２．このスライドを掲示して、計算をさせる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※</a:t>
            </a:r>
            <a:r>
              <a:rPr kumimoji="1" lang="ja-JP" altLang="en-US" dirty="0" smtClean="0"/>
              <a:t>授業時間の短縮など特殊な事情については、適宜説明をしてください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 ここですることは、テストまでに学習できる時間の合計を出すことです</a:t>
            </a:r>
            <a:endParaRPr kumimoji="1"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4381C-4910-4976-BEFD-2F5CCD404178}" type="slidenum">
              <a:rPr kumimoji="1" lang="ja-JP" altLang="en-US" smtClean="0"/>
              <a:pPr/>
              <a:t>10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14263">
              <a:defRPr/>
            </a:pPr>
            <a:r>
              <a:rPr kumimoji="1" lang="ja-JP" altLang="en-US" dirty="0" smtClean="0"/>
              <a:t>１．スライドの内容を読み上げる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※</a:t>
            </a:r>
            <a:r>
              <a:rPr kumimoji="1" lang="ja-JP" altLang="en-US" dirty="0" smtClean="0"/>
              <a:t>適宜、態度目標を説明したり、グループや個人に声を掛けたりしてください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　発言例）</a:t>
            </a:r>
            <a:r>
              <a:rPr kumimoji="1" lang="ja-JP" altLang="en-US" dirty="0" smtClean="0">
                <a:latin typeface="ＭＳ Ｐ明朝" pitchFamily="18" charset="-128"/>
                <a:ea typeface="ＭＳ Ｐ明朝" pitchFamily="18" charset="-128"/>
              </a:rPr>
              <a:t>　</a:t>
            </a:r>
            <a:endParaRPr kumimoji="1" lang="en-US" altLang="ja-JP" dirty="0" smtClean="0">
              <a:latin typeface="ＭＳ Ｐ明朝" pitchFamily="18" charset="-128"/>
              <a:ea typeface="ＭＳ Ｐ明朝" pitchFamily="18" charset="-128"/>
            </a:endParaRPr>
          </a:p>
          <a:p>
            <a:r>
              <a:rPr kumimoji="1" lang="ja-JP" altLang="en-US" dirty="0" smtClean="0">
                <a:latin typeface="ＭＳ Ｐ明朝" pitchFamily="18" charset="-128"/>
                <a:ea typeface="ＭＳ Ｐ明朝" pitchFamily="18" charset="-128"/>
              </a:rPr>
              <a:t>　「やり方はわかりますか？」</a:t>
            </a:r>
            <a:endParaRPr kumimoji="1" lang="en-US" altLang="ja-JP" dirty="0" smtClean="0">
              <a:latin typeface="ＭＳ Ｐ明朝" pitchFamily="18" charset="-128"/>
              <a:ea typeface="ＭＳ Ｐ明朝" pitchFamily="18" charset="-128"/>
            </a:endParaRP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※</a:t>
            </a:r>
            <a:r>
              <a:rPr kumimoji="1" lang="ja-JP" altLang="en-US" dirty="0" smtClean="0"/>
              <a:t>「やり方がわからない」という生徒に対しては、回答をするのではなく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　質問で介入して、生徒の自主性を促してください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　発言例）</a:t>
            </a:r>
            <a:endParaRPr kumimoji="1" lang="en-US" altLang="ja-JP" dirty="0" smtClean="0"/>
          </a:p>
          <a:p>
            <a:r>
              <a:rPr kumimoji="1" lang="ja-JP" altLang="en-US" dirty="0" smtClean="0">
                <a:latin typeface="+mn-ea"/>
                <a:ea typeface="+mn-ea"/>
              </a:rPr>
              <a:t>　</a:t>
            </a:r>
            <a:r>
              <a:rPr kumimoji="1" lang="ja-JP" altLang="en-US" baseline="0" dirty="0" smtClean="0">
                <a:latin typeface="ＭＳ Ｐ明朝" pitchFamily="18" charset="-128"/>
                <a:ea typeface="ＭＳ Ｐ明朝" pitchFamily="18" charset="-128"/>
              </a:rPr>
              <a:t> 「誰に相談したらわかりそうですか？」</a:t>
            </a:r>
            <a:endParaRPr kumimoji="1" lang="en-US" altLang="ja-JP" baseline="0" dirty="0" smtClean="0">
              <a:latin typeface="ＭＳ Ｐ明朝" pitchFamily="18" charset="-128"/>
              <a:ea typeface="ＭＳ Ｐ明朝" pitchFamily="18" charset="-128"/>
            </a:endParaRPr>
          </a:p>
          <a:p>
            <a:r>
              <a:rPr kumimoji="1" lang="ja-JP" altLang="en-US" baseline="0" dirty="0" smtClean="0">
                <a:latin typeface="ＭＳ Ｐ明朝" pitchFamily="18" charset="-128"/>
                <a:ea typeface="ＭＳ Ｐ明朝" pitchFamily="18" charset="-128"/>
              </a:rPr>
              <a:t>　 「どうすればよいと思いますか？」</a:t>
            </a:r>
            <a:endParaRPr kumimoji="1" lang="en-US" altLang="ja-JP" baseline="0" dirty="0" smtClean="0">
              <a:latin typeface="ＭＳ Ｐ明朝" pitchFamily="18" charset="-128"/>
              <a:ea typeface="ＭＳ Ｐ明朝" pitchFamily="18" charset="-128"/>
            </a:endParaRPr>
          </a:p>
          <a:p>
            <a:r>
              <a:rPr kumimoji="1" lang="ja-JP" altLang="en-US" baseline="0" dirty="0" smtClean="0">
                <a:latin typeface="ＭＳ Ｐ明朝" pitchFamily="18" charset="-128"/>
                <a:ea typeface="ＭＳ Ｐ明朝" pitchFamily="18" charset="-128"/>
              </a:rPr>
              <a:t>　 「態度目標はできていますか？」　</a:t>
            </a:r>
            <a:endParaRPr kumimoji="1" lang="en-US" altLang="ja-JP" baseline="0" dirty="0" smtClean="0">
              <a:latin typeface="ＭＳ Ｐ明朝" pitchFamily="18" charset="-128"/>
              <a:ea typeface="ＭＳ Ｐ明朝" pitchFamily="18" charset="-128"/>
            </a:endParaRPr>
          </a:p>
          <a:p>
            <a:endParaRPr kumimoji="1" lang="en-US" altLang="ja-JP" dirty="0" smtClean="0"/>
          </a:p>
          <a:p>
            <a:r>
              <a:rPr lang="en-US" altLang="ja-JP" dirty="0" smtClean="0"/>
              <a:t>※</a:t>
            </a:r>
            <a:r>
              <a:rPr lang="ja-JP" altLang="en-US" dirty="0" smtClean="0"/>
              <a:t>ワーク中は、残り時間をカウントダウンして、時間内に終わるよう促しましょう</a:t>
            </a:r>
            <a:endParaRPr lang="en-US" altLang="ja-JP" dirty="0" smtClean="0"/>
          </a:p>
          <a:p>
            <a:r>
              <a:rPr lang="ja-JP" altLang="en-US" dirty="0" smtClean="0"/>
              <a:t>　　発言例）</a:t>
            </a:r>
            <a:endParaRPr lang="en-US" altLang="ja-JP" dirty="0" smtClean="0"/>
          </a:p>
          <a:p>
            <a:r>
              <a:rPr lang="ja-JP" altLang="en-US" dirty="0" smtClean="0">
                <a:latin typeface="ＭＳ Ｐ明朝" pitchFamily="18" charset="-128"/>
                <a:ea typeface="ＭＳ Ｐ明朝" pitchFamily="18" charset="-128"/>
              </a:rPr>
              <a:t>　　「残り３分です」、「残り１分です」</a:t>
            </a:r>
            <a:endParaRPr kumimoji="1" lang="ja-JP" altLang="en-US" dirty="0" smtClean="0"/>
          </a:p>
          <a:p>
            <a:pPr defTabSz="914263">
              <a:defRPr/>
            </a:pPr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4381C-4910-4976-BEFD-2F5CCD404178}" type="slidenum">
              <a:rPr kumimoji="1" lang="ja-JP" altLang="en-US" smtClean="0"/>
              <a:pPr/>
              <a:t>11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１．スライドの内容を読み上げる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※</a:t>
            </a:r>
            <a:r>
              <a:rPr kumimoji="1" lang="ja-JP" altLang="en-US" dirty="0" smtClean="0"/>
              <a:t>次のテスト後の授業のために、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　テストの点数をワークシートに記入しておくように伝えましょう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4381C-4910-4976-BEFD-2F5CCD404178}" type="slidenum">
              <a:rPr kumimoji="1" lang="ja-JP" altLang="en-US" smtClean="0"/>
              <a:pPr/>
              <a:t>12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１．スライドの内容を読み上げる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4381C-4910-4976-BEFD-2F5CCD404178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14263">
              <a:defRPr/>
            </a:pPr>
            <a:r>
              <a:rPr kumimoji="1" lang="ja-JP" altLang="en-US" dirty="0" smtClean="0"/>
              <a:t>１．スライドの内容を読み上げる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4381C-4910-4976-BEFD-2F5CCD404178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１．態度目標を説明する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発言例）　</a:t>
            </a:r>
            <a:endParaRPr kumimoji="1" lang="en-US" altLang="ja-JP" dirty="0" smtClean="0"/>
          </a:p>
          <a:p>
            <a:r>
              <a:rPr kumimoji="1" lang="ja-JP" altLang="en-US" dirty="0" smtClean="0">
                <a:latin typeface="ＭＳ Ｐ明朝" pitchFamily="18" charset="-128"/>
                <a:ea typeface="ＭＳ Ｐ明朝" pitchFamily="18" charset="-128"/>
              </a:rPr>
              <a:t>「この授業の態度目標はこれです</a:t>
            </a:r>
            <a:endParaRPr kumimoji="1" lang="en-US" altLang="ja-JP" dirty="0" smtClean="0">
              <a:latin typeface="ＭＳ Ｐ明朝" pitchFamily="18" charset="-128"/>
              <a:ea typeface="ＭＳ Ｐ明朝" pitchFamily="18" charset="-128"/>
            </a:endParaRPr>
          </a:p>
          <a:p>
            <a:r>
              <a:rPr kumimoji="1" lang="ja-JP" altLang="en-US" dirty="0" smtClean="0">
                <a:latin typeface="ＭＳ Ｐ明朝" pitchFamily="18" charset="-128"/>
                <a:ea typeface="ＭＳ Ｐ明朝" pitchFamily="18" charset="-128"/>
              </a:rPr>
              <a:t>（１）話す　（２）質問する　（３）説明する　（４）動く　</a:t>
            </a:r>
            <a:endParaRPr kumimoji="1" lang="en-US" altLang="ja-JP" dirty="0" smtClean="0">
              <a:latin typeface="ＭＳ Ｐ明朝" pitchFamily="18" charset="-128"/>
              <a:ea typeface="ＭＳ Ｐ明朝" pitchFamily="18" charset="-128"/>
            </a:endParaRPr>
          </a:p>
          <a:p>
            <a:r>
              <a:rPr kumimoji="1" lang="ja-JP" altLang="en-US" dirty="0" smtClean="0">
                <a:latin typeface="ＭＳ Ｐ明朝" pitchFamily="18" charset="-128"/>
                <a:ea typeface="ＭＳ Ｐ明朝" pitchFamily="18" charset="-128"/>
              </a:rPr>
              <a:t>（５）チームで協力する　（６）チームに貢献する</a:t>
            </a:r>
            <a:endParaRPr kumimoji="1" lang="en-US" altLang="ja-JP" dirty="0" smtClean="0">
              <a:latin typeface="ＭＳ Ｐ明朝" pitchFamily="18" charset="-128"/>
              <a:ea typeface="ＭＳ Ｐ明朝" pitchFamily="18" charset="-128"/>
            </a:endParaRPr>
          </a:p>
          <a:p>
            <a:endParaRPr kumimoji="1" lang="en-US" altLang="ja-JP" dirty="0" smtClean="0">
              <a:latin typeface="ＭＳ Ｐ明朝" pitchFamily="18" charset="-128"/>
              <a:ea typeface="ＭＳ Ｐ明朝" pitchFamily="18" charset="-128"/>
            </a:endParaRPr>
          </a:p>
          <a:p>
            <a:r>
              <a:rPr kumimoji="1" lang="ja-JP" altLang="en-US" dirty="0" smtClean="0">
                <a:latin typeface="ＭＳ Ｐ明朝" pitchFamily="18" charset="-128"/>
                <a:ea typeface="ＭＳ Ｐ明朝" pitchFamily="18" charset="-128"/>
              </a:rPr>
              <a:t>（４）の「動く」は席を立って、他のグループの席まで行って、話したり、</a:t>
            </a:r>
            <a:endParaRPr kumimoji="1" lang="en-US" altLang="ja-JP" dirty="0" smtClean="0">
              <a:latin typeface="ＭＳ Ｐ明朝" pitchFamily="18" charset="-128"/>
              <a:ea typeface="ＭＳ Ｐ明朝" pitchFamily="18" charset="-128"/>
            </a:endParaRPr>
          </a:p>
          <a:p>
            <a:r>
              <a:rPr kumimoji="1" lang="ja-JP" altLang="en-US" dirty="0" smtClean="0">
                <a:latin typeface="ＭＳ Ｐ明朝" pitchFamily="18" charset="-128"/>
                <a:ea typeface="ＭＳ Ｐ明朝" pitchFamily="18" charset="-128"/>
              </a:rPr>
              <a:t>質問しても構わない　ということです」</a:t>
            </a:r>
            <a:endParaRPr kumimoji="1" lang="en-US" altLang="ja-JP" dirty="0" smtClean="0">
              <a:latin typeface="ＭＳ Ｐ明朝" pitchFamily="18" charset="-128"/>
              <a:ea typeface="ＭＳ Ｐ明朝" pitchFamily="18" charset="-128"/>
            </a:endParaRPr>
          </a:p>
          <a:p>
            <a:endParaRPr kumimoji="1" lang="en-US" altLang="ja-JP" dirty="0" smtClean="0">
              <a:latin typeface="ＭＳ Ｐ明朝" pitchFamily="18" charset="-128"/>
              <a:ea typeface="ＭＳ Ｐ明朝" pitchFamily="18" charset="-128"/>
            </a:endParaRPr>
          </a:p>
          <a:p>
            <a:r>
              <a:rPr kumimoji="1" lang="en-US" altLang="ja-JP" dirty="0" smtClean="0">
                <a:latin typeface="ＭＳ Ｐ明朝" pitchFamily="18" charset="-128"/>
                <a:ea typeface="ＭＳ Ｐ明朝" pitchFamily="18" charset="-128"/>
              </a:rPr>
              <a:t>※</a:t>
            </a:r>
            <a:r>
              <a:rPr kumimoji="1" lang="ja-JP" altLang="en-US" dirty="0" smtClean="0">
                <a:latin typeface="+mn-ea"/>
                <a:ea typeface="+mn-ea"/>
              </a:rPr>
              <a:t>他の授業では、静かに着席し、ノートをとることが通常のルールとして</a:t>
            </a:r>
            <a:endParaRPr kumimoji="1" lang="en-US" altLang="ja-JP" dirty="0" smtClean="0">
              <a:latin typeface="+mn-ea"/>
              <a:ea typeface="+mn-ea"/>
            </a:endParaRPr>
          </a:p>
          <a:p>
            <a:r>
              <a:rPr kumimoji="1" lang="ja-JP" altLang="en-US" dirty="0" smtClean="0"/>
              <a:t>　身についている生徒が大半です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その生徒達にとって（４）の「動く」はすぐに理解できないかもしれません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そこで上記のような補足説明をすることで「安全・安心の場」を作っていくことが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できます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※『</a:t>
            </a:r>
            <a:r>
              <a:rPr kumimoji="1" lang="ja-JP" altLang="en-US" dirty="0" smtClean="0"/>
              <a:t>（４）動く</a:t>
            </a:r>
            <a:r>
              <a:rPr kumimoji="1" lang="en-US" altLang="ja-JP" dirty="0" smtClean="0"/>
              <a:t>』</a:t>
            </a:r>
            <a:r>
              <a:rPr kumimoji="1" lang="ja-JP" altLang="en-US" dirty="0" smtClean="0"/>
              <a:t>の部分で、他の授業運営に影響が出ることが不安な方は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　以下補足をしてください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　発言例</a:t>
            </a:r>
            <a:r>
              <a:rPr kumimoji="1" lang="ja-JP" altLang="en-US" dirty="0" smtClean="0">
                <a:latin typeface="ＭＳ Ｐ明朝" pitchFamily="18" charset="-128"/>
                <a:ea typeface="ＭＳ Ｐ明朝" pitchFamily="18" charset="-128"/>
              </a:rPr>
              <a:t>）</a:t>
            </a:r>
            <a:endParaRPr kumimoji="1" lang="en-US" altLang="ja-JP" dirty="0" smtClean="0">
              <a:latin typeface="ＭＳ Ｐ明朝" pitchFamily="18" charset="-128"/>
              <a:ea typeface="ＭＳ Ｐ明朝" pitchFamily="18" charset="-128"/>
            </a:endParaRPr>
          </a:p>
          <a:p>
            <a:r>
              <a:rPr kumimoji="1" lang="ja-JP" altLang="en-US" dirty="0" smtClean="0">
                <a:latin typeface="ＭＳ Ｐ明朝" pitchFamily="18" charset="-128"/>
                <a:ea typeface="ＭＳ Ｐ明朝" pitchFamily="18" charset="-128"/>
              </a:rPr>
              <a:t>　　「この態度目標は、この授業に限った目標です」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※</a:t>
            </a:r>
            <a:r>
              <a:rPr kumimoji="1" lang="ja-JP" altLang="en-US" dirty="0" smtClean="0"/>
              <a:t>この態度目標はプログラムに共通する目標です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</a:t>
            </a:r>
            <a:r>
              <a:rPr kumimoji="1" lang="ja-JP" altLang="en-US" baseline="0" dirty="0" smtClean="0"/>
              <a:t> 生徒が授業や態度目標に慣れてきたら、細かい説明は不要です</a:t>
            </a:r>
            <a:endParaRPr kumimoji="1" lang="ja-JP" altLang="en-US" dirty="0">
              <a:latin typeface="ＭＳ Ｐ明朝" pitchFamily="18" charset="-128"/>
              <a:ea typeface="ＭＳ Ｐ明朝" pitchFamily="18" charset="-128"/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4381C-4910-4976-BEFD-2F5CCD404178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14263">
              <a:defRPr/>
            </a:pPr>
            <a:r>
              <a:rPr kumimoji="1" lang="ja-JP" altLang="en-US" dirty="0" smtClean="0"/>
              <a:t>１．スライドの内容を読み上げる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4381C-4910-4976-BEFD-2F5CCD404178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14263">
              <a:defRPr/>
            </a:pPr>
            <a:r>
              <a:rPr kumimoji="1" lang="ja-JP" altLang="en-US" dirty="0" smtClean="0"/>
              <a:t>１．スライドの内容を読み上げる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２．適宜補足する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lang="en-US" altLang="ja-JP" dirty="0" smtClean="0"/>
              <a:t>※</a:t>
            </a:r>
            <a:r>
              <a:rPr lang="ja-JP" altLang="en-US" dirty="0" smtClean="0"/>
              <a:t>各ワークの制限時間ははっきりと宣言してください</a:t>
            </a:r>
            <a:endParaRPr lang="en-US" altLang="ja-JP" dirty="0" smtClean="0"/>
          </a:p>
          <a:p>
            <a:r>
              <a:rPr lang="ja-JP" altLang="en-US" dirty="0" smtClean="0"/>
              <a:t>　 時間通りに授業が進むということも「安全・安心の場」作りにつながります</a:t>
            </a:r>
            <a:endParaRPr lang="en-US" altLang="ja-JP" dirty="0" smtClean="0"/>
          </a:p>
          <a:p>
            <a:r>
              <a:rPr lang="ja-JP" altLang="en-US" dirty="0" smtClean="0"/>
              <a:t>　</a:t>
            </a:r>
            <a:r>
              <a:rPr lang="ja-JP" altLang="en-US" baseline="0" dirty="0" smtClean="0"/>
              <a:t> また、回を重ねるごとに「時間内に終わらせるにはどうすればいいのか」</a:t>
            </a:r>
            <a:endParaRPr lang="en-US" altLang="ja-JP" baseline="0" dirty="0" smtClean="0"/>
          </a:p>
          <a:p>
            <a:r>
              <a:rPr lang="ja-JP" altLang="en-US" baseline="0" dirty="0" smtClean="0"/>
              <a:t>　 という主体性を促すことにもつながります</a:t>
            </a:r>
            <a:endParaRPr lang="en-US" altLang="ja-JP" dirty="0" smtClean="0"/>
          </a:p>
          <a:p>
            <a:r>
              <a:rPr lang="en-US" altLang="ja-JP" dirty="0" smtClean="0"/>
              <a:t>※</a:t>
            </a:r>
            <a:r>
              <a:rPr lang="ja-JP" altLang="en-US" dirty="0" smtClean="0"/>
              <a:t>生徒自身が時間を意識できるようにしてください</a:t>
            </a:r>
            <a:endParaRPr lang="en-US" altLang="ja-JP" dirty="0" smtClean="0"/>
          </a:p>
          <a:p>
            <a:r>
              <a:rPr kumimoji="1" lang="ja-JP" altLang="en-US" dirty="0" smtClean="0"/>
              <a:t>　　 例１）大きめのタイマーを掲示する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　</a:t>
            </a:r>
            <a:r>
              <a:rPr kumimoji="1" lang="ja-JP" altLang="en-US" baseline="0" dirty="0" smtClean="0"/>
              <a:t> 例２）２～１</a:t>
            </a:r>
            <a:r>
              <a:rPr kumimoji="1" lang="ja-JP" altLang="en-US" dirty="0" smtClean="0"/>
              <a:t>分間隔で授業者がアナウンスする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　</a:t>
            </a:r>
            <a:r>
              <a:rPr kumimoji="1" lang="ja-JP" altLang="en-US" baseline="0" dirty="0" smtClean="0"/>
              <a:t> 例３）</a:t>
            </a:r>
            <a:r>
              <a:rPr kumimoji="1" lang="en-US" altLang="ja-JP" dirty="0" smtClean="0"/>
              <a:t>PC</a:t>
            </a:r>
            <a:r>
              <a:rPr kumimoji="1" lang="ja-JP" altLang="en-US" dirty="0" smtClean="0"/>
              <a:t>でカウントダウンタイマーを表示する</a:t>
            </a:r>
          </a:p>
          <a:p>
            <a:r>
              <a:rPr lang="ja-JP" altLang="en-US" dirty="0" smtClean="0"/>
              <a:t>　　発言例）</a:t>
            </a:r>
            <a:endParaRPr lang="en-US" altLang="ja-JP" dirty="0" smtClean="0"/>
          </a:p>
          <a:p>
            <a:r>
              <a:rPr lang="ja-JP" altLang="en-US" dirty="0" smtClean="0"/>
              <a:t>　　</a:t>
            </a:r>
            <a:r>
              <a:rPr lang="ja-JP" altLang="en-US" dirty="0" smtClean="0">
                <a:latin typeface="ＭＳ Ｐ明朝" pitchFamily="18" charset="-128"/>
                <a:ea typeface="ＭＳ Ｐ明朝" pitchFamily="18" charset="-128"/>
              </a:rPr>
              <a:t>「では、始めてください。時間は５分間です」</a:t>
            </a:r>
            <a:endParaRPr lang="en-US" altLang="ja-JP" dirty="0" smtClean="0">
              <a:latin typeface="ＭＳ Ｐ明朝" pitchFamily="18" charset="-128"/>
              <a:ea typeface="ＭＳ Ｐ明朝" pitchFamily="18" charset="-128"/>
            </a:endParaRPr>
          </a:p>
          <a:p>
            <a:endParaRPr lang="en-US" altLang="ja-JP" dirty="0" smtClean="0"/>
          </a:p>
          <a:p>
            <a:r>
              <a:rPr lang="en-US" altLang="ja-JP" dirty="0" smtClean="0"/>
              <a:t>※</a:t>
            </a:r>
            <a:r>
              <a:rPr lang="ja-JP" altLang="en-US" dirty="0" smtClean="0"/>
              <a:t>ワーク中は、残り時間をカウントダウンして、時間内に終わるよう促しましょう</a:t>
            </a:r>
            <a:endParaRPr lang="en-US" altLang="ja-JP" dirty="0" smtClean="0"/>
          </a:p>
          <a:p>
            <a:r>
              <a:rPr lang="ja-JP" altLang="en-US" dirty="0" smtClean="0"/>
              <a:t>　　発言例）</a:t>
            </a:r>
            <a:endParaRPr lang="en-US" altLang="ja-JP" dirty="0" smtClean="0"/>
          </a:p>
          <a:p>
            <a:r>
              <a:rPr lang="ja-JP" altLang="en-US" dirty="0" smtClean="0">
                <a:latin typeface="ＭＳ Ｐ明朝" pitchFamily="18" charset="-128"/>
                <a:ea typeface="ＭＳ Ｐ明朝" pitchFamily="18" charset="-128"/>
              </a:rPr>
              <a:t>　　「残り３分です」、「残り１分です」</a:t>
            </a:r>
            <a:endParaRPr lang="en-US" altLang="ja-JP" dirty="0" smtClean="0">
              <a:latin typeface="ＭＳ Ｐ明朝" pitchFamily="18" charset="-128"/>
              <a:ea typeface="ＭＳ Ｐ明朝" pitchFamily="18" charset="-128"/>
            </a:endParaRPr>
          </a:p>
          <a:p>
            <a:endParaRPr kumimoji="1"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4381C-4910-4976-BEFD-2F5CCD404178}" type="slidenum">
              <a:rPr kumimoji="1" lang="ja-JP" altLang="en-US" smtClean="0"/>
              <a:pPr/>
              <a:t>6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１．スライドの内容を読み上げる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※</a:t>
            </a:r>
            <a:r>
              <a:rPr kumimoji="1" lang="ja-JP" altLang="en-US" dirty="0" smtClean="0"/>
              <a:t>②質疑応答について、適宜、質問例を挙げて生徒にヒントを与えてください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質問例）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１．なんでこの教科が一番優先順位が高いの？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２．その目標点数または順位を設定した理由はなに？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３．その科目にその学習時間をとろうとするのはどうして？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4381C-4910-4976-BEFD-2F5CCD404178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１．スライドの内容を読み上げる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4381C-4910-4976-BEFD-2F5CCD404178}" type="slidenum">
              <a:rPr kumimoji="1" lang="ja-JP" altLang="en-US" smtClean="0"/>
              <a:pPr/>
              <a:t>8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14263">
              <a:defRPr/>
            </a:pPr>
            <a:r>
              <a:rPr kumimoji="1" lang="ja-JP" altLang="en-US" dirty="0" smtClean="0"/>
              <a:t>１．スライドの内容を読み上げる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4381C-4910-4976-BEFD-2F5CCD404178}" type="slidenum">
              <a:rPr kumimoji="1" lang="ja-JP" altLang="en-US" smtClean="0"/>
              <a:pPr/>
              <a:t>9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6612C-FF03-43FC-B3D5-D9CAF823A79E}" type="datetimeFigureOut">
              <a:rPr kumimoji="1" lang="ja-JP" altLang="en-US" smtClean="0"/>
              <a:pPr/>
              <a:t>2017/12/6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2DD74-D05B-4EF8-858F-17A62F3B643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6612C-FF03-43FC-B3D5-D9CAF823A79E}" type="datetimeFigureOut">
              <a:rPr kumimoji="1" lang="ja-JP" altLang="en-US" smtClean="0"/>
              <a:pPr/>
              <a:t>2017/12/6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2DD74-D05B-4EF8-858F-17A62F3B643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6612C-FF03-43FC-B3D5-D9CAF823A79E}" type="datetimeFigureOut">
              <a:rPr kumimoji="1" lang="ja-JP" altLang="en-US" smtClean="0"/>
              <a:pPr/>
              <a:t>2017/12/6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2DD74-D05B-4EF8-858F-17A62F3B643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6612C-FF03-43FC-B3D5-D9CAF823A79E}" type="datetimeFigureOut">
              <a:rPr kumimoji="1" lang="ja-JP" altLang="en-US" smtClean="0"/>
              <a:pPr/>
              <a:t>2017/12/6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2DD74-D05B-4EF8-858F-17A62F3B643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6612C-FF03-43FC-B3D5-D9CAF823A79E}" type="datetimeFigureOut">
              <a:rPr kumimoji="1" lang="ja-JP" altLang="en-US" smtClean="0"/>
              <a:pPr/>
              <a:t>2017/12/6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2DD74-D05B-4EF8-858F-17A62F3B643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6612C-FF03-43FC-B3D5-D9CAF823A79E}" type="datetimeFigureOut">
              <a:rPr kumimoji="1" lang="ja-JP" altLang="en-US" smtClean="0"/>
              <a:pPr/>
              <a:t>2017/12/6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2DD74-D05B-4EF8-858F-17A62F3B643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6612C-FF03-43FC-B3D5-D9CAF823A79E}" type="datetimeFigureOut">
              <a:rPr kumimoji="1" lang="ja-JP" altLang="en-US" smtClean="0"/>
              <a:pPr/>
              <a:t>2017/12/6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2DD74-D05B-4EF8-858F-17A62F3B643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6612C-FF03-43FC-B3D5-D9CAF823A79E}" type="datetimeFigureOut">
              <a:rPr kumimoji="1" lang="ja-JP" altLang="en-US" smtClean="0"/>
              <a:pPr/>
              <a:t>2017/12/6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2DD74-D05B-4EF8-858F-17A62F3B643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6612C-FF03-43FC-B3D5-D9CAF823A79E}" type="datetimeFigureOut">
              <a:rPr kumimoji="1" lang="ja-JP" altLang="en-US" smtClean="0"/>
              <a:pPr/>
              <a:t>2017/12/6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2DD74-D05B-4EF8-858F-17A62F3B643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6612C-FF03-43FC-B3D5-D9CAF823A79E}" type="datetimeFigureOut">
              <a:rPr kumimoji="1" lang="ja-JP" altLang="en-US" smtClean="0"/>
              <a:pPr/>
              <a:t>2017/12/6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2DD74-D05B-4EF8-858F-17A62F3B643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6612C-FF03-43FC-B3D5-D9CAF823A79E}" type="datetimeFigureOut">
              <a:rPr kumimoji="1" lang="ja-JP" altLang="en-US" smtClean="0"/>
              <a:pPr/>
              <a:t>2017/12/6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2DD74-D05B-4EF8-858F-17A62F3B643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6612C-FF03-43FC-B3D5-D9CAF823A79E}" type="datetimeFigureOut">
              <a:rPr kumimoji="1" lang="ja-JP" altLang="en-US" smtClean="0"/>
              <a:pPr/>
              <a:t>2017/12/6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22DD74-D05B-4EF8-858F-17A62F3B643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/>
          <p:cNvSpPr txBox="1"/>
          <p:nvPr/>
        </p:nvSpPr>
        <p:spPr>
          <a:xfrm>
            <a:off x="827584" y="1700808"/>
            <a:ext cx="784887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6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定期テストで</a:t>
            </a:r>
            <a:endParaRPr kumimoji="1" lang="en-US" altLang="ja-JP" sz="6600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66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「</a:t>
            </a:r>
            <a:r>
              <a:rPr lang="en-US" altLang="ja-JP" sz="66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PDCA</a:t>
            </a:r>
            <a:r>
              <a:rPr lang="ja-JP" altLang="en-US" sz="66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」を学ぶ</a:t>
            </a:r>
            <a:endParaRPr lang="en-US" altLang="ja-JP" sz="6600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kumimoji="1" lang="ja-JP" altLang="en-US" sz="66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（１）</a:t>
            </a:r>
            <a:endParaRPr kumimoji="1" lang="ja-JP" altLang="en-US" sz="66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6300442"/>
            <a:ext cx="3096344" cy="296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1619672" y="848906"/>
            <a:ext cx="59766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＜学習時間の計算方法＞　</a:t>
            </a:r>
            <a:endParaRPr kumimoji="1" lang="ja-JP" altLang="en-US" sz="4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95536" y="1628800"/>
            <a:ext cx="907300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①手帳を見返して、１日の中で学習時間として使える時間を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計算する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②「①で出た時間」</a:t>
            </a:r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×</a:t>
            </a:r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「テストまでの日数」で計算し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そこに土日の学習時間を上乗せすれば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使える時間の合計が算出されます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例）①１日に使えるのは２</a:t>
            </a:r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.</a:t>
            </a:r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５時間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②２</a:t>
            </a:r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.</a:t>
            </a:r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５時間</a:t>
            </a:r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×14</a:t>
            </a:r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日間＝</a:t>
            </a:r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35</a:t>
            </a:r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時間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</a:t>
            </a:r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35</a:t>
            </a:r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時間＋</a:t>
            </a:r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12</a:t>
            </a:r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時間（各休日３時間）＝</a:t>
            </a:r>
            <a:r>
              <a:rPr lang="en-US" altLang="ja-JP" sz="36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47</a:t>
            </a:r>
            <a:r>
              <a:rPr lang="ja-JP" altLang="en-US" sz="36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時間</a:t>
            </a:r>
            <a:endParaRPr lang="en-US" altLang="ja-JP" sz="2400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411760" y="6237312"/>
            <a:ext cx="4536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定期テストで「</a:t>
            </a:r>
            <a:r>
              <a:rPr kumimoji="1" lang="en-US" altLang="ja-JP" sz="2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PDCA</a:t>
            </a:r>
            <a:r>
              <a:rPr kumimoji="1" lang="ja-JP" altLang="en-US" sz="2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」を学ぶ（１）</a:t>
            </a:r>
            <a:endParaRPr kumimoji="1" lang="ja-JP" altLang="en-US" sz="2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39552" y="260648"/>
            <a:ext cx="80648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（３）学習計画を立てる　</a:t>
            </a:r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ステップ１　</a:t>
            </a:r>
            <a:r>
              <a:rPr kumimoji="1" lang="ja-JP" altLang="en-US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（５分）</a:t>
            </a:r>
            <a:endParaRPr kumimoji="1" lang="ja-JP" altLang="en-US" sz="28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611560" y="980728"/>
            <a:ext cx="80648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（３）学習計画を立てる</a:t>
            </a:r>
            <a:endParaRPr kumimoji="1" lang="en-US" altLang="ja-JP" sz="4000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4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ステップ２　　</a:t>
            </a:r>
            <a:r>
              <a:rPr kumimoji="1" lang="ja-JP" altLang="en-US" sz="4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</a:t>
            </a:r>
            <a:r>
              <a:rPr lang="ja-JP" altLang="en-US" sz="4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１５</a:t>
            </a:r>
            <a:r>
              <a:rPr kumimoji="1" lang="ja-JP" altLang="en-US" sz="4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分）</a:t>
            </a:r>
            <a:endParaRPr kumimoji="1" lang="ja-JP" altLang="en-US" sz="4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95536" y="2212409"/>
            <a:ext cx="9073008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ja-JP" sz="2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１）「学習計画シート」に科目ごとの学習方法を考えて</a:t>
            </a:r>
            <a:endParaRPr lang="en-US" altLang="ja-JP" sz="2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記入し、優先順位をつけましょう</a:t>
            </a:r>
            <a:endParaRPr lang="en-US" altLang="ja-JP" sz="2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en-US" altLang="ja-JP" sz="2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※</a:t>
            </a:r>
            <a:r>
              <a:rPr lang="ja-JP" altLang="en-US" sz="2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順位付けの視点</a:t>
            </a:r>
            <a:endParaRPr lang="en-US" altLang="ja-JP" sz="2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①重要度　②点数配分　③自分の理解度や得意・不得意</a:t>
            </a:r>
            <a:endParaRPr lang="en-US" altLang="ja-JP" sz="2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2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２）手帳の週間ページに①を実行するための予定を記入しましょう</a:t>
            </a:r>
            <a:endParaRPr lang="en-US" altLang="ja-JP" sz="2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en-US" altLang="ja-JP" sz="2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※</a:t>
            </a:r>
            <a:r>
              <a:rPr lang="ja-JP" altLang="en-US" sz="2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優先順位の高いものから</a:t>
            </a:r>
            <a:endParaRPr lang="en-US" altLang="ja-JP" sz="2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55576" y="5383376"/>
            <a:ext cx="77768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他の人と学習計画を見せ合ったり、計画を一緒に立てても</a:t>
            </a:r>
            <a:r>
              <a:rPr lang="en-US" altLang="ja-JP" sz="20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OK</a:t>
            </a:r>
            <a:r>
              <a:rPr lang="ja-JP" altLang="en-US" sz="2000" dirty="0" err="1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です</a:t>
            </a:r>
            <a:endParaRPr lang="en-US" altLang="ja-JP" sz="20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6" name="角丸四角形吹き出し 5"/>
          <p:cNvSpPr/>
          <p:nvPr/>
        </p:nvSpPr>
        <p:spPr>
          <a:xfrm>
            <a:off x="539552" y="5157192"/>
            <a:ext cx="8136904" cy="792088"/>
          </a:xfrm>
          <a:prstGeom prst="wedgeRoundRectCallout">
            <a:avLst>
              <a:gd name="adj1" fmla="val 4607"/>
              <a:gd name="adj2" fmla="val -92389"/>
              <a:gd name="adj3" fmla="val 16667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411760" y="6237312"/>
            <a:ext cx="4536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定期テストで「</a:t>
            </a:r>
            <a:r>
              <a:rPr kumimoji="1" lang="en-US" altLang="ja-JP" sz="2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PDCA</a:t>
            </a:r>
            <a:r>
              <a:rPr kumimoji="1" lang="ja-JP" altLang="en-US" sz="2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」を学ぶ（１）</a:t>
            </a:r>
            <a:endParaRPr kumimoji="1" lang="ja-JP" altLang="en-US" sz="2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23528" y="260648"/>
            <a:ext cx="83164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【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今日の授業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】	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（１）態度目標、内容目標の説明：５分　　（２）目標設定をする：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12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</a:t>
            </a:r>
            <a:endParaRPr lang="en-US" altLang="ja-JP" sz="1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		</a:t>
            </a:r>
            <a:r>
              <a:rPr lang="ja-JP" altLang="en-US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（３）学習計画を立てる：</a:t>
            </a:r>
            <a:r>
              <a:rPr lang="en-US" altLang="ja-JP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20</a:t>
            </a:r>
            <a:r>
              <a:rPr lang="ja-JP" altLang="en-US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　　　（４）リフレクションを記入：８分</a:t>
            </a:r>
            <a:endParaRPr lang="en-US" altLang="ja-JP" sz="1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</p:cSld>
  <p:clrMapOvr>
    <a:masterClrMapping/>
  </p:clrMapOvr>
  <p:transition>
    <p:fade thruBlk="1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611560" y="2647072"/>
            <a:ext cx="777686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ワーク</a:t>
            </a:r>
            <a:r>
              <a:rPr lang="ja-JP" altLang="en-US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シート</a:t>
            </a:r>
            <a:r>
              <a:rPr lang="ja-JP" altLang="en-US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の</a:t>
            </a:r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「学習計画シート」にある質問にそって</a:t>
            </a:r>
            <a:endParaRPr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振り返りをしましょう</a:t>
            </a:r>
            <a:endParaRPr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11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気づいたことを言葉にすることは「気づく力」を高めるために有効です</a:t>
            </a:r>
            <a:endParaRPr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11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終わっても、まだやっている人のために</a:t>
            </a:r>
            <a:endParaRPr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静かにしていましょう</a:t>
            </a:r>
            <a:endParaRPr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27584" y="1578858"/>
            <a:ext cx="88924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（４）リフレクションを記入する（８分）</a:t>
            </a:r>
            <a:endParaRPr lang="en-US" altLang="ja-JP" sz="3000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角丸四角形吹き出し 8"/>
          <p:cNvSpPr/>
          <p:nvPr/>
        </p:nvSpPr>
        <p:spPr>
          <a:xfrm>
            <a:off x="467544" y="2420888"/>
            <a:ext cx="8136904" cy="2232248"/>
          </a:xfrm>
          <a:prstGeom prst="wedgeRoundRectCallout">
            <a:avLst>
              <a:gd name="adj1" fmla="val -4590"/>
              <a:gd name="adj2" fmla="val -56636"/>
              <a:gd name="adj3" fmla="val 16667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67544" y="4698429"/>
            <a:ext cx="8280920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質問項目</a:t>
            </a:r>
            <a:endParaRPr lang="en-US" altLang="ja-JP" sz="2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①態度目標をどのように実行しましたか？</a:t>
            </a:r>
            <a:endParaRPr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②学習計画の立て方で気づいたことはなんですか？</a:t>
            </a:r>
            <a:endParaRPr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③残りの科目の学習計画を、「どの科目を」「いつまでに」「どんな風に」</a:t>
            </a:r>
            <a:endParaRPr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作成しますか？</a:t>
            </a:r>
            <a:endParaRPr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411760" y="6237312"/>
            <a:ext cx="4536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定期テストで「</a:t>
            </a:r>
            <a:r>
              <a:rPr kumimoji="1" lang="en-US" altLang="ja-JP" sz="2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PDCA</a:t>
            </a:r>
            <a:r>
              <a:rPr kumimoji="1" lang="ja-JP" altLang="en-US" sz="2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」を学ぶ（１）</a:t>
            </a:r>
            <a:endParaRPr kumimoji="1" lang="ja-JP" altLang="en-US" sz="2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99592" y="908720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残った科目はあとで完成させておいてください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23528" y="260648"/>
            <a:ext cx="83164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【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今日の授業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】	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（１）態度目標、内容目標の説明：５分　　（２）目標設定をする：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12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</a:t>
            </a:r>
            <a:endParaRPr lang="en-US" altLang="ja-JP" sz="1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		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（３）学習計画を立てる：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20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　　　　　　</a:t>
            </a:r>
            <a:r>
              <a:rPr lang="ja-JP" altLang="en-US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（４）リフレクションを記入：８分</a:t>
            </a:r>
            <a:endParaRPr lang="en-US" altLang="ja-JP" sz="1200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</p:cSld>
  <p:clrMapOvr>
    <a:masterClrMapping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411760" y="6237312"/>
            <a:ext cx="4536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定期テストで「</a:t>
            </a:r>
            <a:r>
              <a:rPr kumimoji="1" lang="en-US" altLang="ja-JP" sz="2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PDCA</a:t>
            </a:r>
            <a:r>
              <a:rPr kumimoji="1" lang="ja-JP" altLang="en-US" sz="2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」を学ぶ（１）</a:t>
            </a:r>
            <a:endParaRPr kumimoji="1" lang="ja-JP" altLang="en-US" sz="2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23528" y="1844824"/>
            <a:ext cx="907300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（１）態度目標、内容目標の説明：５分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kumimoji="1" lang="en-US" altLang="ja-JP" sz="24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（２）目標設定をする：</a:t>
            </a:r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12</a:t>
            </a:r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（３）学習計画を立てる：</a:t>
            </a:r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20</a:t>
            </a:r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（４）リフレクションを記入：８分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915816" y="692696"/>
            <a:ext cx="54726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授業</a:t>
            </a:r>
            <a:r>
              <a:rPr lang="ja-JP" altLang="en-US" sz="4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の進め方</a:t>
            </a:r>
            <a:endParaRPr kumimoji="1" lang="ja-JP" altLang="en-US" sz="4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323528" y="2416820"/>
            <a:ext cx="90730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１．定期テストを通じて、</a:t>
            </a:r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PDCA</a:t>
            </a:r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サイクルの考え方を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学びます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kumimoji="1" lang="en-US" altLang="ja-JP" sz="24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２．テスト前には、具体的な目標設定をし、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kumimoji="1"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その目標設定のために「何を」「いつ」「どの程度」</a:t>
            </a:r>
            <a:endParaRPr kumimoji="1"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実施するのかという学習計画を立てます</a:t>
            </a:r>
            <a:endParaRPr kumimoji="1" lang="ja-JP" altLang="en-US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187624" y="1264692"/>
            <a:ext cx="66967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（１）この授業</a:t>
            </a:r>
            <a:r>
              <a:rPr lang="ja-JP" altLang="en-US" sz="4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で行うこと</a:t>
            </a:r>
            <a:endParaRPr kumimoji="1" lang="ja-JP" altLang="en-US" sz="4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411760" y="6237312"/>
            <a:ext cx="4536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定期テストで「</a:t>
            </a:r>
            <a:r>
              <a:rPr kumimoji="1" lang="en-US" altLang="ja-JP" sz="2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PDCA</a:t>
            </a:r>
            <a:r>
              <a:rPr kumimoji="1" lang="ja-JP" altLang="en-US" sz="2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」を学ぶ（１）</a:t>
            </a:r>
            <a:endParaRPr kumimoji="1" lang="ja-JP" altLang="en-US" sz="2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23528" y="260648"/>
            <a:ext cx="83164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【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今日の授業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】</a:t>
            </a:r>
            <a:r>
              <a:rPr lang="en-US" altLang="ja-JP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	</a:t>
            </a:r>
            <a:r>
              <a:rPr lang="ja-JP" altLang="en-US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（１）態度目標、内容目標の説明：５分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（２）目標設定をする：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12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</a:t>
            </a:r>
            <a:endParaRPr lang="en-US" altLang="ja-JP" sz="1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		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（３）学習計画を立てる：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20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　　　　　　（４）リフレクションを記入：８分</a:t>
            </a:r>
            <a:endParaRPr lang="en-US" altLang="ja-JP" sz="1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</p:cSld>
  <p:clrMapOvr>
    <a:masterClrMapping/>
  </p:clrMapOvr>
  <p:transition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323528" y="2548061"/>
            <a:ext cx="907300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（１）話す　　　　　　　（２）質問する　</a:t>
            </a:r>
            <a:endParaRPr lang="en-US" altLang="ja-JP" sz="28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（３）説明する　　　　　（４）動く　</a:t>
            </a:r>
            <a:endParaRPr lang="en-US" altLang="ja-JP" sz="28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（５）チームで協力する　（６）チームに貢献する</a:t>
            </a:r>
            <a:endParaRPr lang="en-US" altLang="ja-JP" sz="28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187624" y="1395933"/>
            <a:ext cx="54726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（１）態度目標</a:t>
            </a:r>
            <a:endParaRPr kumimoji="1" lang="ja-JP" altLang="en-US" sz="4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411760" y="6237312"/>
            <a:ext cx="4536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定期テストで「</a:t>
            </a:r>
            <a:r>
              <a:rPr kumimoji="1" lang="en-US" altLang="ja-JP" sz="2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PDCA</a:t>
            </a:r>
            <a:r>
              <a:rPr kumimoji="1" lang="ja-JP" altLang="en-US" sz="2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」を学ぶ（１）</a:t>
            </a:r>
            <a:endParaRPr kumimoji="1" lang="ja-JP" altLang="en-US" sz="2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23528" y="260648"/>
            <a:ext cx="83164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【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今日の授業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】</a:t>
            </a:r>
            <a:r>
              <a:rPr lang="en-US" altLang="ja-JP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	</a:t>
            </a:r>
            <a:r>
              <a:rPr lang="ja-JP" altLang="en-US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（１）態度目標、内容目標の説明：５分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（２）目標設定をする：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12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</a:t>
            </a:r>
            <a:endParaRPr lang="en-US" altLang="ja-JP" sz="1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		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（３）学習計画を立てる：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20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　　　　　　（４）リフレクションを記入：８分</a:t>
            </a:r>
            <a:endParaRPr lang="en-US" altLang="ja-JP" sz="1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</p:cSld>
  <p:clrMapOvr>
    <a:masterClrMapping/>
  </p:clrMapOvr>
  <p:transition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323528" y="2335520"/>
            <a:ext cx="907300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（１）</a:t>
            </a:r>
            <a:r>
              <a:rPr lang="en-US" altLang="ja-JP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PDCA</a:t>
            </a:r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サイクルを学びましょう</a:t>
            </a:r>
            <a:endParaRPr lang="en-US" altLang="ja-JP" sz="28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28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（２）学習計画の立て方を学びましょう</a:t>
            </a:r>
            <a:endParaRPr lang="en-US" altLang="ja-JP" sz="28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28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（３）他の人の学習計画を参考にして</a:t>
            </a:r>
            <a:endParaRPr lang="en-US" altLang="ja-JP" sz="28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自分の学習計画を具体化しましょう</a:t>
            </a:r>
            <a:endParaRPr lang="en-US" altLang="ja-JP" sz="28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187624" y="1183392"/>
            <a:ext cx="54726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（１）内容目標</a:t>
            </a:r>
            <a:endParaRPr kumimoji="1" lang="ja-JP" altLang="en-US" sz="4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411760" y="6237312"/>
            <a:ext cx="4536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定期テストで「</a:t>
            </a:r>
            <a:r>
              <a:rPr kumimoji="1" lang="en-US" altLang="ja-JP" sz="2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PDCA</a:t>
            </a:r>
            <a:r>
              <a:rPr kumimoji="1" lang="ja-JP" altLang="en-US" sz="2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」を学ぶ（１）</a:t>
            </a:r>
            <a:endParaRPr kumimoji="1" lang="ja-JP" altLang="en-US" sz="2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23528" y="260648"/>
            <a:ext cx="83164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【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今日の授業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】</a:t>
            </a:r>
            <a:r>
              <a:rPr lang="en-US" altLang="ja-JP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	</a:t>
            </a:r>
            <a:r>
              <a:rPr lang="ja-JP" altLang="en-US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（１）態度目標、内容目標の説明：５分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（２）目標設定をする：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12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</a:t>
            </a:r>
            <a:endParaRPr lang="en-US" altLang="ja-JP" sz="1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		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（３）学習計画を立てる：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20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　　　　　　（４）リフレクションを記入：８分</a:t>
            </a:r>
            <a:endParaRPr lang="en-US" altLang="ja-JP" sz="1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</p:cSld>
  <p:clrMapOvr>
    <a:masterClrMapping/>
  </p:clrMapOvr>
  <p:transition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323528" y="1183392"/>
            <a:ext cx="734481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（２）目標設定をする</a:t>
            </a:r>
            <a:endParaRPr kumimoji="1" lang="en-US" altLang="ja-JP" sz="4000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4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ステップ１　　</a:t>
            </a:r>
            <a:r>
              <a:rPr kumimoji="1" lang="ja-JP" altLang="en-US" sz="4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（５分）</a:t>
            </a:r>
            <a:endParaRPr kumimoji="1" lang="ja-JP" altLang="en-US" sz="4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95536" y="2623552"/>
            <a:ext cx="907300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①今回のテストで</a:t>
            </a:r>
            <a:r>
              <a:rPr lang="ja-JP" altLang="en-US" sz="24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優先順位が高い科目から順番に</a:t>
            </a:r>
            <a:endParaRPr lang="en-US" altLang="ja-JP" sz="2400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「目標設定＆振り返りシート」の「①科目」欄に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記入してください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②優先順位が</a:t>
            </a:r>
            <a:r>
              <a:rPr lang="ja-JP" altLang="en-US" sz="24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一番高い科目</a:t>
            </a:r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の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目標とする「②点数　③順位　④学習時間」を記入する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411760" y="6237312"/>
            <a:ext cx="4536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定期テストで「</a:t>
            </a:r>
            <a:r>
              <a:rPr kumimoji="1" lang="en-US" altLang="ja-JP" sz="2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PDCA</a:t>
            </a:r>
            <a:r>
              <a:rPr kumimoji="1" lang="ja-JP" altLang="en-US" sz="2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」を学ぶ（１）</a:t>
            </a:r>
            <a:endParaRPr kumimoji="1" lang="ja-JP" altLang="en-US" sz="2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23528" y="260648"/>
            <a:ext cx="83164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【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今日の授業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】	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（１）態度目標、内容目標の説明：５分　　</a:t>
            </a:r>
            <a:r>
              <a:rPr lang="ja-JP" altLang="en-US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（２）目標設定をする：</a:t>
            </a:r>
            <a:r>
              <a:rPr lang="en-US" altLang="ja-JP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12</a:t>
            </a:r>
            <a:r>
              <a:rPr lang="ja-JP" altLang="en-US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</a:t>
            </a:r>
            <a:endParaRPr lang="en-US" altLang="ja-JP" sz="1200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		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（３）学習計画を立てる：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20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　　　　　　（４）リフレクションを記入：８分</a:t>
            </a:r>
            <a:endParaRPr lang="en-US" altLang="ja-JP" sz="1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</p:cSld>
  <p:clrMapOvr>
    <a:masterClrMapping/>
  </p:clrMapOvr>
  <p:transition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テキスト ボックス 11"/>
          <p:cNvSpPr txBox="1"/>
          <p:nvPr/>
        </p:nvSpPr>
        <p:spPr>
          <a:xfrm>
            <a:off x="899592" y="1097449"/>
            <a:ext cx="75608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（２）目標設定をする</a:t>
            </a:r>
            <a:endParaRPr kumimoji="1" lang="en-US" altLang="ja-JP" sz="4000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4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ステップ２　　</a:t>
            </a:r>
            <a:r>
              <a:rPr kumimoji="1" lang="ja-JP" altLang="en-US" sz="4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（５分）</a:t>
            </a:r>
            <a:endParaRPr kumimoji="1" lang="ja-JP" altLang="en-US" sz="4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23528" y="2723436"/>
            <a:ext cx="90730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①５人前後でグループをつくりましょう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②記入したワークシートを見せ合いながら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質疑応答を行いましょう　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411760" y="6237312"/>
            <a:ext cx="4536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定期テストで「</a:t>
            </a:r>
            <a:r>
              <a:rPr kumimoji="1" lang="en-US" altLang="ja-JP" sz="2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PDCA</a:t>
            </a:r>
            <a:r>
              <a:rPr kumimoji="1" lang="ja-JP" altLang="en-US" sz="2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」を学ぶ（１）</a:t>
            </a:r>
            <a:endParaRPr kumimoji="1" lang="ja-JP" altLang="en-US" sz="2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23528" y="260648"/>
            <a:ext cx="83164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【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今日の授業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】	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（１）態度目標、内容目標の説明：５分　　</a:t>
            </a:r>
            <a:r>
              <a:rPr lang="ja-JP" altLang="en-US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（２）目標設定をする：</a:t>
            </a:r>
            <a:r>
              <a:rPr lang="en-US" altLang="ja-JP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12</a:t>
            </a:r>
            <a:r>
              <a:rPr lang="ja-JP" altLang="en-US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</a:t>
            </a:r>
            <a:endParaRPr lang="en-US" altLang="ja-JP" sz="1200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		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（３）学習計画を立てる：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20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　　　　　　（４）リフレクションを記入：８分</a:t>
            </a:r>
            <a:endParaRPr lang="en-US" altLang="ja-JP" sz="1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</p:cSld>
  <p:clrMapOvr>
    <a:masterClrMapping/>
  </p:clrMapOvr>
  <p:transition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899592" y="1124744"/>
            <a:ext cx="75608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（２）目標設定をする</a:t>
            </a:r>
            <a:endParaRPr kumimoji="1" lang="en-US" altLang="ja-JP" sz="4000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4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ステップ３　　</a:t>
            </a:r>
            <a:r>
              <a:rPr kumimoji="1" lang="ja-JP" altLang="en-US" sz="4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（２分）</a:t>
            </a:r>
            <a:endParaRPr kumimoji="1" lang="ja-JP" altLang="en-US" sz="4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95536" y="2642136"/>
            <a:ext cx="90730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残りの科目の目標を記入する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①残りの科目の「①点数　②順位　③学習時間」を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２分以内で書けるところまで記入しましょう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411760" y="6237312"/>
            <a:ext cx="4536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定期テストで「</a:t>
            </a:r>
            <a:r>
              <a:rPr kumimoji="1" lang="en-US" altLang="ja-JP" sz="2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PDCA</a:t>
            </a:r>
            <a:r>
              <a:rPr kumimoji="1" lang="ja-JP" altLang="en-US" sz="2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」を学ぶ（１）</a:t>
            </a:r>
            <a:endParaRPr kumimoji="1" lang="ja-JP" altLang="en-US" sz="2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23528" y="260648"/>
            <a:ext cx="83164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【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今日の授業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】	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（１）態度目標、内容目標の説明：５分　　</a:t>
            </a:r>
            <a:r>
              <a:rPr lang="ja-JP" altLang="en-US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（２）目標設定をする：</a:t>
            </a:r>
            <a:r>
              <a:rPr lang="en-US" altLang="ja-JP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12</a:t>
            </a:r>
            <a:r>
              <a:rPr lang="ja-JP" altLang="en-US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</a:t>
            </a:r>
            <a:endParaRPr lang="en-US" altLang="ja-JP" sz="1200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		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（３）学習計画を立てる：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20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　　　　　　（４）リフレクションを記入：８分</a:t>
            </a:r>
            <a:endParaRPr lang="en-US" altLang="ja-JP" sz="1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</p:cSld>
  <p:clrMapOvr>
    <a:masterClrMapping/>
  </p:clrMapOvr>
  <p:transition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611560" y="980728"/>
            <a:ext cx="80648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（３）学習計画を立てる</a:t>
            </a:r>
            <a:endParaRPr kumimoji="1" lang="en-US" altLang="ja-JP" sz="4000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4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ステップ１　</a:t>
            </a:r>
            <a:r>
              <a:rPr kumimoji="1" lang="ja-JP" altLang="en-US" sz="4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（５分）</a:t>
            </a:r>
            <a:endParaRPr kumimoji="1" lang="ja-JP" altLang="en-US" sz="4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95536" y="2498120"/>
            <a:ext cx="806489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テストまでに学習時間として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使える時間の合計を計算しましょう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計算方法は、次のスライドを参考にしてください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411760" y="6237312"/>
            <a:ext cx="4536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定期テストで「</a:t>
            </a:r>
            <a:r>
              <a:rPr kumimoji="1" lang="en-US" altLang="ja-JP" sz="2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PDCA</a:t>
            </a:r>
            <a:r>
              <a:rPr kumimoji="1" lang="ja-JP" altLang="en-US" sz="2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」を学ぶ（１）</a:t>
            </a:r>
            <a:endParaRPr kumimoji="1" lang="ja-JP" altLang="en-US" sz="2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23528" y="260648"/>
            <a:ext cx="83164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【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今日の授業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】	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（１）態度目標、内容目標の説明：５分　　（２）目標設定をする：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12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</a:t>
            </a:r>
            <a:endParaRPr lang="en-US" altLang="ja-JP" sz="1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		</a:t>
            </a:r>
            <a:r>
              <a:rPr lang="ja-JP" altLang="en-US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（３）学習計画を立てる：</a:t>
            </a:r>
            <a:r>
              <a:rPr lang="en-US" altLang="ja-JP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20</a:t>
            </a:r>
            <a:r>
              <a:rPr lang="ja-JP" altLang="en-US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　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　　（４）リフレクションを記入：８分</a:t>
            </a:r>
            <a:endParaRPr lang="en-US" altLang="ja-JP" sz="1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</p:cSld>
  <p:clrMapOvr>
    <a:masterClrMapping/>
  </p:clrMapOvr>
  <p:transition>
    <p:fade thruBlk="1"/>
  </p:transition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1337</TotalTime>
  <Words>728</Words>
  <Application>Microsoft Office PowerPoint</Application>
  <PresentationFormat>画面に合わせる (4:3)</PresentationFormat>
  <Paragraphs>225</Paragraphs>
  <Slides>12</Slides>
  <Notes>12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3" baseType="lpstr">
      <vt:lpstr>Office テーマ</vt:lpstr>
      <vt:lpstr>スライド 1</vt:lpstr>
      <vt:lpstr>スライド 2</vt:lpstr>
      <vt:lpstr>スライド 3</vt:lpstr>
      <vt:lpstr>スライド 4</vt:lpstr>
      <vt:lpstr>スライド 5</vt:lpstr>
      <vt:lpstr>スライド 6</vt:lpstr>
      <vt:lpstr>スライド 7</vt:lpstr>
      <vt:lpstr>スライド 8</vt:lpstr>
      <vt:lpstr>スライド 9</vt:lpstr>
      <vt:lpstr>スライド 10</vt:lpstr>
      <vt:lpstr>スライド 11</vt:lpstr>
      <vt:lpstr>スライド 12</vt:lpstr>
    </vt:vector>
  </TitlesOfParts>
  <Company>（株）日本能率協会ﾏﾈｼﾞﾒﾝﾄｾﾝﾀｰ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P7057</dc:creator>
  <cp:lastModifiedBy>JMAM</cp:lastModifiedBy>
  <cp:revision>89</cp:revision>
  <dcterms:created xsi:type="dcterms:W3CDTF">2015-12-25T06:03:13Z</dcterms:created>
  <dcterms:modified xsi:type="dcterms:W3CDTF">2017-12-06T05:24:20Z</dcterms:modified>
</cp:coreProperties>
</file>