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0"/>
  </p:notesMasterIdLst>
  <p:sldIdLst>
    <p:sldId id="256" r:id="rId2"/>
    <p:sldId id="257" r:id="rId3"/>
    <p:sldId id="272" r:id="rId4"/>
    <p:sldId id="267" r:id="rId5"/>
    <p:sldId id="268" r:id="rId6"/>
    <p:sldId id="270" r:id="rId7"/>
    <p:sldId id="273" r:id="rId8"/>
    <p:sldId id="275" r:id="rId9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6085" autoAdjust="0"/>
  </p:normalViewPr>
  <p:slideViewPr>
    <p:cSldViewPr>
      <p:cViewPr varScale="1">
        <p:scale>
          <a:sx n="34" d="100"/>
          <a:sy n="34" d="100"/>
        </p:scale>
        <p:origin x="-1812" y="-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>
      <p:cViewPr>
        <p:scale>
          <a:sx n="100" d="100"/>
          <a:sy n="100" d="100"/>
        </p:scale>
        <p:origin x="-852" y="324"/>
      </p:cViewPr>
      <p:guideLst>
        <p:guide orient="horz" pos="3107"/>
        <p:guide pos="212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316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r">
              <a:defRPr sz="1100"/>
            </a:lvl1pPr>
          </a:lstStyle>
          <a:p>
            <a:fld id="{71D70C0F-91F8-435F-B634-5ED444CBE502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7" rIns="91435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8" y="4686500"/>
            <a:ext cx="5388610" cy="4439841"/>
          </a:xfrm>
          <a:prstGeom prst="rect">
            <a:avLst/>
          </a:prstGeom>
        </p:spPr>
        <p:txBody>
          <a:bodyPr vert="horz" lIns="91435" tIns="45717" rIns="91435" bIns="45717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1" cy="493316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r">
              <a:defRPr sz="1100"/>
            </a:lvl1pPr>
          </a:lstStyle>
          <a:p>
            <a:fld id="{BBB4381C-4910-4976-BEFD-2F5CCD40417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　事前課題　</a:t>
            </a:r>
            <a:r>
              <a:rPr kumimoji="1" lang="en-US" altLang="ja-JP" dirty="0" smtClean="0"/>
              <a:t>】</a:t>
            </a:r>
          </a:p>
          <a:p>
            <a:r>
              <a:rPr kumimoji="1" lang="ja-JP" altLang="en-US" dirty="0" smtClean="0"/>
              <a:t>１．ワークシートを使ってスピーチ原稿を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完成させるよう連絡する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　授業の準備・指示　</a:t>
            </a:r>
            <a:r>
              <a:rPr kumimoji="1" lang="en-US" altLang="ja-JP" dirty="0" smtClean="0"/>
              <a:t>】</a:t>
            </a:r>
          </a:p>
          <a:p>
            <a:r>
              <a:rPr kumimoji="1" lang="ja-JP" altLang="en-US" dirty="0" smtClean="0"/>
              <a:t>１．評価シートを生徒数</a:t>
            </a:r>
            <a:r>
              <a:rPr kumimoji="1" lang="en-US" altLang="ja-JP" dirty="0" smtClean="0"/>
              <a:t>×</a:t>
            </a:r>
            <a:r>
              <a:rPr kumimoji="1" lang="ja-JP" altLang="en-US" dirty="0" smtClean="0"/>
              <a:t>４枚印刷する　（全グループが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名の場合）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２．グループ分けをする（５人前後）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３．グループごとに座る</a:t>
            </a:r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１．スライドを提示し、授業の時間配分を見せる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発言例）</a:t>
            </a:r>
            <a:endParaRPr kumimoji="1" lang="en-US" altLang="ja-JP" dirty="0" smtClean="0"/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「本日の授業の手順はこのとおりです」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4338">
              <a:defRPr/>
            </a:pPr>
            <a:r>
              <a:rPr kumimoji="1" lang="ja-JP" altLang="en-US" dirty="0" smtClean="0"/>
              <a:t>１．スライドの内容を読み上げる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１．態度目標を説明する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発言例）　</a:t>
            </a:r>
            <a:endParaRPr kumimoji="1" lang="en-US" altLang="ja-JP" dirty="0" smtClean="0"/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「この授業の態度目標はこれです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（１）話す　（２）質問する　（３）説明する　（４）動く　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（５）チームで協力する　（６）チームに貢献する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（４）の「動く」は席を立って、他のグループの席まで行って、話したり、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質問しても構わない　ということです」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en-US" altLang="ja-JP" dirty="0" smtClean="0">
                <a:latin typeface="ＭＳ Ｐ明朝" pitchFamily="18" charset="-128"/>
                <a:ea typeface="ＭＳ Ｐ明朝" pitchFamily="18" charset="-128"/>
              </a:rPr>
              <a:t>※</a:t>
            </a:r>
            <a:r>
              <a:rPr kumimoji="1" lang="ja-JP" altLang="en-US" dirty="0" smtClean="0">
                <a:latin typeface="+mn-ea"/>
                <a:ea typeface="+mn-ea"/>
              </a:rPr>
              <a:t>他の授業では、静かに着席し、ノートをとることが通常のルールとして</a:t>
            </a:r>
            <a:endParaRPr kumimoji="1" lang="en-US" altLang="ja-JP" dirty="0" smtClean="0">
              <a:latin typeface="+mn-ea"/>
              <a:ea typeface="+mn-ea"/>
            </a:endParaRPr>
          </a:p>
          <a:p>
            <a:r>
              <a:rPr kumimoji="1" lang="ja-JP" altLang="en-US" dirty="0" smtClean="0"/>
              <a:t>　身についている生徒が大半です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その生徒達にとって（４）の「動く」はすぐに理解できないかもしれません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そこで上記のような補足説明をすることで「安全・安心の場」を作っていくことが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できます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※『</a:t>
            </a:r>
            <a:r>
              <a:rPr kumimoji="1" lang="ja-JP" altLang="en-US" dirty="0" smtClean="0"/>
              <a:t>（４）動く</a:t>
            </a:r>
            <a:r>
              <a:rPr kumimoji="1" lang="en-US" altLang="ja-JP" dirty="0" smtClean="0"/>
              <a:t>』</a:t>
            </a:r>
            <a:r>
              <a:rPr kumimoji="1" lang="ja-JP" altLang="en-US" dirty="0" smtClean="0"/>
              <a:t>の部分で、他の授業運営に影響が出ることが不安な方は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以下補足をしてください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発言例</a:t>
            </a:r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）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　　「この態度目標は、この授業に限った目標です」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この態度目標はプログラムに共通する目標です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</a:t>
            </a:r>
            <a:r>
              <a:rPr kumimoji="1" lang="ja-JP" altLang="en-US" baseline="0" dirty="0" smtClean="0"/>
              <a:t> 生徒が授業や態度目標に慣れてきたら、細かい説明は不要です</a:t>
            </a:r>
            <a:endParaRPr kumimoji="1" lang="ja-JP" altLang="en-US" dirty="0" smtClean="0">
              <a:latin typeface="ＭＳ Ｐ明朝" pitchFamily="18" charset="-128"/>
              <a:ea typeface="ＭＳ Ｐ明朝" pitchFamily="18" charset="-128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4338">
              <a:defRPr/>
            </a:pPr>
            <a:r>
              <a:rPr kumimoji="1" lang="ja-JP" altLang="en-US" dirty="0" smtClean="0"/>
              <a:t>１．スライドの内容を読み上げる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１．スライドの内容を読み上げる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１．スライドの内容を読み上げる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時間コントロールの仕方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</a:t>
            </a:r>
            <a:r>
              <a:rPr kumimoji="1" lang="ja-JP" altLang="en-US" baseline="0" dirty="0" smtClean="0"/>
              <a:t> </a:t>
            </a:r>
            <a:r>
              <a:rPr kumimoji="1" lang="ja-JP" altLang="en-US" dirty="0" smtClean="0"/>
              <a:t>１）順番決め、タイムキーパー担当決めを各グループでさせる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 ２）タイムキーパーの指示に従って始める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生徒に任せられない場合は、先生がタイムキーパーとなり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 全体を進行しましょう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グループワークの進め方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 発言例）　</a:t>
            </a:r>
            <a:endParaRPr kumimoji="1" lang="en-US" altLang="ja-JP" dirty="0" smtClean="0"/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　 「各グループで発表の順番を決めてください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　 では、１番目に発表する人、手を上げてください」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/>
              <a:t>　 （以下最後の人まで確認をする）</a:t>
            </a:r>
            <a:endParaRPr kumimoji="1" lang="en-US" altLang="ja-JP" dirty="0" smtClean="0"/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　 「それでは</a:t>
            </a:r>
            <a:r>
              <a:rPr kumimoji="1" lang="en-US" altLang="ja-JP" dirty="0" smtClean="0">
                <a:latin typeface="ＭＳ Ｐ明朝" pitchFamily="18" charset="-128"/>
                <a:ea typeface="ＭＳ Ｐ明朝" pitchFamily="18" charset="-128"/>
              </a:rPr>
              <a:t>1</a:t>
            </a:r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分ずつ発表してください」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endParaRPr kumimoji="1" lang="en-US" altLang="ja-JP" dirty="0" smtClean="0"/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　 「</a:t>
            </a:r>
            <a:r>
              <a:rPr kumimoji="1" lang="en-US" altLang="ja-JP" dirty="0" smtClean="0">
                <a:latin typeface="ＭＳ Ｐ明朝" pitchFamily="18" charset="-128"/>
                <a:ea typeface="ＭＳ Ｐ明朝" pitchFamily="18" charset="-128"/>
              </a:rPr>
              <a:t>1</a:t>
            </a:r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分経ちました。発表者に感謝の拍手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　 発表を聴いた人は評価シートに記入してください」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endParaRPr kumimoji="1" lang="en-US" altLang="ja-JP" dirty="0" smtClean="0"/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　 「</a:t>
            </a:r>
            <a:r>
              <a:rPr kumimoji="1" lang="en-US" altLang="ja-JP" dirty="0" smtClean="0">
                <a:latin typeface="ＭＳ Ｐ明朝" pitchFamily="18" charset="-128"/>
                <a:ea typeface="ＭＳ Ｐ明朝" pitchFamily="18" charset="-128"/>
              </a:rPr>
              <a:t>3</a:t>
            </a:r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分経ちました。記入が終わったら、発表者に渡してください」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発言が終わっていなくても、次の人に交代するよう促してください</a:t>
            </a:r>
            <a:endParaRPr kumimoji="1" lang="en-US" altLang="ja-JP" dirty="0" smtClean="0"/>
          </a:p>
          <a:p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発表のやり方に慣れてきたら、上記介入は徐々に減らし、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 生徒の自主性を促します</a:t>
            </a:r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１．スライドの内容を読み上げる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1547664" y="2564904"/>
            <a:ext cx="63367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１分間スピーチ</a:t>
            </a:r>
            <a:endParaRPr kumimoji="1" lang="ja-JP" altLang="en-US" sz="66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6300442"/>
            <a:ext cx="3096344" cy="296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491880" y="6237312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１分間スピーチ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3528" y="1844824"/>
            <a:ext cx="90730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kumimoji="1" lang="en-US" altLang="ja-JP" sz="2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（２）１分間スピーチを実施する：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25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（３）リフレクションを記入：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15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915816" y="692696"/>
            <a:ext cx="5472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授業</a:t>
            </a:r>
            <a:r>
              <a:rPr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の進め方</a:t>
            </a:r>
            <a:endParaRPr kumimoji="1" lang="ja-JP" altLang="en-US" sz="4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491880" y="6237312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１分間スピーチ</a:t>
            </a:r>
            <a:endParaRPr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3528" y="1984772"/>
            <a:ext cx="90730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１．手帳に書いてある行動記録や振り返りの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内容などを題材にして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作成した原稿で１分間スピーチを実施します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kumimoji="1" lang="en-US" altLang="ja-JP" sz="2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２．話し手は人に伝えることを意識してスピーチし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kumimoji="1"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聴き手側は評価基準に基づき評価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します</a:t>
            </a:r>
            <a:endParaRPr kumimoji="1"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87624" y="848906"/>
            <a:ext cx="6696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（１）この授業</a:t>
            </a:r>
            <a:r>
              <a:rPr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で行うこと</a:t>
            </a:r>
            <a:endParaRPr kumimoji="1" lang="ja-JP" altLang="en-US" sz="4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4016" y="188640"/>
            <a:ext cx="8820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（２）１分間スピーチを実施する：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25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　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（３）リフレクションを記入：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15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491880" y="6237312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１分間スピーチ</a:t>
            </a:r>
            <a:endParaRPr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3528" y="2044005"/>
            <a:ext cx="90730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（１）話す　　　　　　　（２）質問する　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（３）説明する　　　　　（４）動く　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（５）チームで協力する　（６）チームに貢献する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87624" y="891877"/>
            <a:ext cx="5472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</a:t>
            </a:r>
            <a:endParaRPr kumimoji="1" lang="ja-JP" altLang="en-US" sz="4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4016" y="188640"/>
            <a:ext cx="8820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（２）１分間スピーチを実施する：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25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　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（３）リフレクションを記入：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15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491880" y="6237312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１分間スピーチ</a:t>
            </a:r>
            <a:endParaRPr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3528" y="1844824"/>
            <a:ext cx="90730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（１）対象の期間を振り返りながら、自分の考えや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伝えたいことを、聴き手に伝える力をつけましょう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（２）ルーブリックの手法で評価することによって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発表者と聴き手が評価基準を理解し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より良いスピーチの方法を理解しましょう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（３）他の人のスピーチを聞いたり評価を貰ったりしながら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自分自身のスピーチを振り返りましょう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87624" y="848906"/>
            <a:ext cx="5472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（１）内容目標</a:t>
            </a:r>
            <a:endParaRPr kumimoji="1" lang="ja-JP" altLang="en-US" sz="4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4016" y="188640"/>
            <a:ext cx="8820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（２）１分間スピーチを実施する：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25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　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（３）リフレクションを記入：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15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491880" y="6237312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１分間スピーチ</a:t>
            </a:r>
            <a:endParaRPr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1520" y="961564"/>
            <a:ext cx="8892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（２）１分間スピーチを実施する</a:t>
            </a:r>
            <a:endParaRPr lang="en-US" altLang="ja-JP" sz="28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95536" y="1931348"/>
            <a:ext cx="82809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１．１分間スピーチの準備（</a:t>
            </a:r>
            <a:r>
              <a:rPr lang="en-US" altLang="ja-JP" sz="3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5</a:t>
            </a:r>
            <a:r>
              <a:rPr lang="ja-JP" altLang="en-US" sz="3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分）</a:t>
            </a:r>
            <a:endParaRPr lang="en-US" altLang="ja-JP" sz="36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原稿を見直し、修正や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スピーチの練習をしてください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4016" y="188640"/>
            <a:ext cx="8820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（１）態度目標、内容目標の説明：５分　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（２）１分間スピーチを実施する：</a:t>
            </a:r>
            <a:r>
              <a:rPr lang="en-US" altLang="ja-JP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25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（３）リフレクションを記入：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15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491880" y="6237312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１分間スピーチ</a:t>
            </a:r>
            <a:endParaRPr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95536" y="1794296"/>
            <a:ext cx="856895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２．発表＆評価シートを記入する（</a:t>
            </a:r>
            <a:r>
              <a:rPr lang="en-US" altLang="ja-JP" sz="3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</a:t>
            </a:r>
            <a:r>
              <a:rPr lang="ja-JP" altLang="en-US" sz="3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分）</a:t>
            </a:r>
            <a:endParaRPr lang="en-US" altLang="ja-JP" sz="32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５人前後でグループをつくり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各グループで１分間スピーチを実施しましょう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発表が終わったら、発表者に拍手して評価シートに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記入してください（３分）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評価シートを発表者に渡したら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次の人が発表を行ってください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1520" y="961564"/>
            <a:ext cx="8892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（２）１分間スピーチを実施する</a:t>
            </a:r>
            <a:endParaRPr lang="en-US" altLang="ja-JP" sz="28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44016" y="188640"/>
            <a:ext cx="8820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（１）態度目標、内容目標の説明：５分　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（２）１分間スピーチを実施する：</a:t>
            </a:r>
            <a:r>
              <a:rPr lang="en-US" altLang="ja-JP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25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（３）リフレクションを記入：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15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491880" y="6237312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１分間スピーチ</a:t>
            </a:r>
            <a:endParaRPr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11560" y="1638960"/>
            <a:ext cx="7776864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ワークシートにある「リフレクション」の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質問にそって振り返りをしましょう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11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気づいたことを言葉にすることは「気づく力」を高めるために有効です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11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終わっても、まだやっている人のために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静かにしていましょう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1520" y="692696"/>
            <a:ext cx="88924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（３）リフレクションを記入する（</a:t>
            </a:r>
            <a:r>
              <a:rPr lang="en-US" altLang="ja-JP" sz="2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15</a:t>
            </a:r>
            <a:r>
              <a:rPr lang="ja-JP" altLang="en-US" sz="2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分）</a:t>
            </a:r>
            <a:endParaRPr lang="en-US" altLang="ja-JP" sz="28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8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角丸四角形吹き出し 8"/>
          <p:cNvSpPr/>
          <p:nvPr/>
        </p:nvSpPr>
        <p:spPr>
          <a:xfrm>
            <a:off x="467544" y="1412776"/>
            <a:ext cx="8136904" cy="2088232"/>
          </a:xfrm>
          <a:prstGeom prst="wedgeRoundRectCallout">
            <a:avLst>
              <a:gd name="adj1" fmla="val -4590"/>
              <a:gd name="adj2" fmla="val -56636"/>
              <a:gd name="adj3" fmla="val 16667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67544" y="3823300"/>
            <a:ext cx="828092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質問項目</a:t>
            </a:r>
            <a:endParaRPr lang="en-US" altLang="ja-JP" sz="2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①受け取った評価シートを使って、レーダーチャートを完成させてください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②完成したレーダーチャートを見て気づいたことはなんですか？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③メンバーの発表を聞いて気づいたことはなんですか？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また、次にあなたがスピーチするときには、どんなスピーチにしますか？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4016" y="188640"/>
            <a:ext cx="8820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（１）態度目標、内容目標の説明：５分　（２）１分間スピーチを実施する：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25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　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	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（３）リフレクションを記入：</a:t>
            </a:r>
            <a:r>
              <a:rPr lang="en-US" altLang="ja-JP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15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2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1022</TotalTime>
  <Words>333</Words>
  <Application>Microsoft Office PowerPoint</Application>
  <PresentationFormat>画面に合わせる (4:3)</PresentationFormat>
  <Paragraphs>150</Paragraphs>
  <Slides>8</Slides>
  <Notes>8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Office テーマ</vt:lpstr>
      <vt:lpstr>スライド 1</vt:lpstr>
      <vt:lpstr>スライド 2</vt:lpstr>
      <vt:lpstr>スライド 3</vt:lpstr>
      <vt:lpstr>スライド 4</vt:lpstr>
      <vt:lpstr>スライド 5</vt:lpstr>
      <vt:lpstr>スライド 6</vt:lpstr>
      <vt:lpstr>スライド 7</vt:lpstr>
      <vt:lpstr>スライド 8</vt:lpstr>
    </vt:vector>
  </TitlesOfParts>
  <Company>（株）日本能率協会ﾏﾈｼﾞﾒﾝﾄｾﾝﾀｰ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P7057</dc:creator>
  <cp:lastModifiedBy>JMAM</cp:lastModifiedBy>
  <cp:revision>59</cp:revision>
  <dcterms:created xsi:type="dcterms:W3CDTF">2015-12-25T06:03:13Z</dcterms:created>
  <dcterms:modified xsi:type="dcterms:W3CDTF">2017-12-06T05:27:24Z</dcterms:modified>
</cp:coreProperties>
</file>