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7" r:id="rId3"/>
    <p:sldId id="272" r:id="rId4"/>
    <p:sldId id="267" r:id="rId5"/>
    <p:sldId id="268" r:id="rId6"/>
    <p:sldId id="270" r:id="rId7"/>
    <p:sldId id="274" r:id="rId8"/>
    <p:sldId id="275" r:id="rId9"/>
    <p:sldId id="277" r:id="rId10"/>
    <p:sldId id="278" r:id="rId11"/>
    <p:sldId id="276" r:id="rId1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783" autoAdjust="0"/>
  </p:normalViewPr>
  <p:slideViewPr>
    <p:cSldViewPr>
      <p:cViewPr varScale="1">
        <p:scale>
          <a:sx n="43" d="100"/>
          <a:sy n="43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5" d="100"/>
          <a:sy n="75" d="100"/>
        </p:scale>
        <p:origin x="-2442" y="210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100"/>
            </a:lvl1pPr>
          </a:lstStyle>
          <a:p>
            <a:fld id="{71D70C0F-91F8-435F-B634-5ED444CBE502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8" y="4686500"/>
            <a:ext cx="5388610" cy="4439841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100"/>
            </a:lvl1pPr>
          </a:lstStyle>
          <a:p>
            <a:fld id="{BBB4381C-4910-4976-BEFD-2F5CCD4041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</a:t>
            </a:r>
            <a:r>
              <a:rPr kumimoji="1" lang="en-US" altLang="ja-JP" dirty="0" smtClean="0"/>
              <a:t>Q&amp;A</a:t>
            </a:r>
            <a:r>
              <a:rPr kumimoji="1" lang="ja-JP" altLang="en-US" dirty="0" smtClean="0"/>
              <a:t>を実施する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「最初に質問する人、手を挙げて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始めてください」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「あと</a:t>
            </a:r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分です」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「終了です」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「交替してください」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「始めてください」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「あと</a:t>
            </a:r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分です」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</a:t>
            </a:r>
            <a:r>
              <a:rPr kumimoji="1" lang="ja-JP" altLang="en-US" smtClean="0">
                <a:latin typeface="ＭＳ Ｐ明朝" pitchFamily="18" charset="-128"/>
                <a:ea typeface="ＭＳ Ｐ明朝" pitchFamily="18" charset="-128"/>
              </a:rPr>
              <a:t>終了です」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１．スライド</a:t>
            </a:r>
            <a:r>
              <a:rPr kumimoji="1" lang="ja-JP" altLang="en-US" dirty="0" smtClean="0"/>
              <a:t>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１．スライドを提示し、授業の時間配分を見せる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「本日の授業の手順はこのとおりです」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１．態度目標を説明する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「この授業の態度目標はこれです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（１）話す　（２）質問する　（３）説明する　（４）動く　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（５）チームで協力する　（６）チームに貢献する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（４）の「動く」は席を立って、他のグループの席まで行って、話したり、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質問しても構わない　ということです」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kumimoji="1" lang="ja-JP" altLang="en-US" dirty="0" smtClean="0">
                <a:latin typeface="+mn-ea"/>
                <a:ea typeface="+mn-ea"/>
              </a:rPr>
              <a:t>他の授業では、静かに着席し、ノートをとることが通常のルールとして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/>
              <a:t>　身についている生徒が大半です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その生徒達にとって（４）の「動く」はすぐに理解できないかもしれません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そこで上記のような補足説明をすることで「安全・安心の場」を作っていくことが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できます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※『</a:t>
            </a:r>
            <a:r>
              <a:rPr kumimoji="1" lang="ja-JP" altLang="en-US" dirty="0" smtClean="0"/>
              <a:t>（４）動く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の部分で、他の授業運営に影響が出ることが不安な方は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以下補足をしてください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発言例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　「この態度目標は、この授業に限った目標です」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この態度目標はプログラムに共通する目標です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生徒が授業や態度目標に慣れてきたら、細かい説明は不要です</a:t>
            </a:r>
            <a:endParaRPr kumimoji="1" lang="ja-JP" altLang="en-US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38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生徒自身が時間を意識できるようにしてください</a:t>
            </a:r>
            <a:endParaRPr lang="en-US" altLang="ja-JP" dirty="0" smtClean="0"/>
          </a:p>
          <a:p>
            <a:r>
              <a:rPr kumimoji="1" lang="ja-JP" altLang="en-US" dirty="0" smtClean="0"/>
              <a:t>　　 例１）大きめのタイマーを掲示する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例２）数</a:t>
            </a:r>
            <a:r>
              <a:rPr kumimoji="1" lang="ja-JP" altLang="en-US" dirty="0" smtClean="0"/>
              <a:t>分間隔で授業者がアナウンスする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例３）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でカウントダウンタイマーを表示する</a:t>
            </a:r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「では、始めてください。時間は５分間です」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「残り３分です」、「残り１分です」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１．ペアを作る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ペアの作り方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例１）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①全員立たせる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②ペアを作って、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組で着席する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例２）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事前に先生がペアを決めておく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奇数の場合は、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組のみ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人のペアを作る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２．ペアが決まったら、スライドの内容を読み上げる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「残り３分です」、「残り１分です」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</a:t>
            </a:r>
            <a:r>
              <a:rPr kumimoji="1" lang="en-US" altLang="ja-JP" dirty="0" smtClean="0"/>
              <a:t>Q&amp;A</a:t>
            </a:r>
            <a:r>
              <a:rPr kumimoji="1" lang="ja-JP" altLang="en-US" dirty="0" smtClean="0"/>
              <a:t>を実施する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「最初に質問する人、手を挙げて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始めてください」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「あと</a:t>
            </a:r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分です」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「終了です」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「交替してください」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「始めてください」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「あと</a:t>
            </a:r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分です」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「終了です」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１．新たにペアを作る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ペアの作り方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例１）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①全員立たせる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②ペアを作って、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組で着席する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例２）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事前に授業者がペアを決めておく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２．ペアが決まったら、スライドを読み上げる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「残り３分です」、「残り１分です」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91072" y="1916832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</a:t>
            </a:r>
            <a:endParaRPr kumimoji="1" lang="en-US" altLang="ja-JP" sz="6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振り返りをしよう</a:t>
            </a:r>
            <a:endParaRPr kumimoji="1" lang="ja-JP" altLang="en-US" sz="6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300442"/>
            <a:ext cx="3096344" cy="2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95536" y="2204864"/>
            <a:ext cx="90730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ペアで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Q&amp;A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を行う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①一人が質問し、もう一人が答える（３分）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②役割を交代して、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Q&amp;A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を行う（３分）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1249596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（３）ペアワークを行う　２回目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ステップ２　（６分）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（２）ワークシート⑧を記入する：５分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（３）ペアワークを２回行う：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（４）ワークシートを完成させ、リフレクションを記入する：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95536" y="1772816"/>
            <a:ext cx="9073008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１．ワークシートの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残り</a:t>
            </a:r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を記入しましょう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２．ワークシート下部のリフレクションを記入しましょう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３．授業をもとに１年間の振り返りページを記入しましょう</a:t>
            </a:r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818709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（４）ワークシートを完成させて、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リフレクションを記入する（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3212976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質問項目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①態度目標は実行できましたか？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また、質問を受けたり質問する中で気づいたことはなんですか？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②１年間を振り返って一番嬉しい気づきはなんでしたか？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また、来年の楽しみはなんですか？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③１年間を考えるという大きな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をまわすことは、あなたにとって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どんな意味がありましたか？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67544" y="3068960"/>
            <a:ext cx="8136904" cy="2232248"/>
          </a:xfrm>
          <a:prstGeom prst="roundRect">
            <a:avLst>
              <a:gd name="adj" fmla="val 8945"/>
            </a:avLst>
          </a:prstGeom>
          <a:noFill/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12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（２）ワークシート⑧を記入する：５分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（３）ペアワークを２回行う：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（４）ワークシートを完成させ、リフレクションを記入する：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（３）ペアワークを２回行う：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（４）ワークシートを完成させ、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リフレクションを記入する：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5816" y="6926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の進め方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193826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１．ワークシートの質問項目に沿って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過ごしてきた１年間を振り返る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２．「１年間の目標」の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内容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を見返して、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「できたこと」と「できなかったこと」を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考えながら記入する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３．来年への希望や決意を、理由とともに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ワークシートに記入する</a:t>
            </a:r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04169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（１）この授業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で行うこと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（２）ワークシート⑧を記入する：５分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（３）ペアワークを２回行う：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（４）ワークシートを完成させ、リフレクションを記入する：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188021"/>
            <a:ext cx="907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（１）話す　　　　　　　（２）質問する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（３）説明する　　　　　（４）動く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（５）チームで協力する　（６）チームに貢献する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03589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（２）ワークシート⑧を記入する：５分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（３）ペアワークを２回行う：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（４）ワークシートを完成させ、リフレクションを記入する：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1903472"/>
            <a:ext cx="9073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（１）１年間という長期間を振り返り、次の１年という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長い期間を見定めた計画をつくりましょう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（２）良かった点・うまくできた点を確認し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次の年の課題を設定しましょう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（３）課題に対して大まかな計画・方針をつくりましょう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84890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（１）内容目標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（２）ワークシート⑧を記入する：５分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（３）ペアワークを２回行う：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（４）ワークシートを完成させ、リフレクションを記入する：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51520" y="90872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（２）ワークシートを記入する（５分）</a:t>
            </a:r>
            <a:endParaRPr kumimoji="1" lang="ja-JP" altLang="en-US" sz="2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1772816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おしゃべり・立ち歩き自由です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時間を意識して時間内には書き終わるようにしましょう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539552" y="1628800"/>
            <a:ext cx="8208912" cy="1008112"/>
          </a:xfrm>
          <a:prstGeom prst="wedgeRoundRectCallout">
            <a:avLst>
              <a:gd name="adj1" fmla="val -7816"/>
              <a:gd name="adj2" fmla="val -62122"/>
              <a:gd name="adj3" fmla="val 1666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1560" y="371703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ワークシートを記入してください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2771800" y="4221088"/>
            <a:ext cx="6480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08920"/>
            <a:ext cx="4493890" cy="33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テキスト ボックス 13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（２）ワークシート⑧を記入する：５分　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（３）ペアワークを２回行う：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（４）ワークシートを完成させ、リフレクションを記入する：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067944" y="2996952"/>
            <a:ext cx="2304256" cy="23042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251520" y="961564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（３）ペアワークを行う　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回目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ステップ１　（５分）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1759456"/>
            <a:ext cx="9073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相手のワークシートを読み、質問を考える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①２人１組でペアをつくりましょう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②お互いのワークシートを交換して読み込みましょう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③読みながら、定番質問のほかに質問を１～２個考えましょう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9552" y="4581128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■定番質問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Q1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今年１年に点数をつけるなら何点ですか？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Q2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どんな心がけや工夫でＱ１の点数になったと思いますか？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95536" y="4365104"/>
            <a:ext cx="8064896" cy="1584176"/>
          </a:xfrm>
          <a:prstGeom prst="roundRect">
            <a:avLst>
              <a:gd name="adj" fmla="val 922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（２）ワークシート⑧を記入する：５分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（３）ペアワークを２回行う：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（４）ワークシートを完成させ、リフレクションを記入する：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95536" y="2019612"/>
            <a:ext cx="90730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ペアで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Q&amp;A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を行う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①一人が質問し、もう一人が答える（３分）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②役割を交代して、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Q&amp;A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を行う（３分）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961564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（３）ペアワークを行う　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回目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ステップ２　（６分）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（２）ワークシート⑧を記入する：５分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（３）ペアワークを２回行う：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（４）ワークシートを完成させ、リフレクションを記入する：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95536" y="1844824"/>
            <a:ext cx="9073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相手のワークシートを読み、質問を考える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①２人１組でペアをつくりましょう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②お互いのワークシートを交換して読み込みましょう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③読みながら、定番質問のほかに質問を１～２個考えましょう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9552" y="4581128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■定番質問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Q1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今年１年に点数をつけるなら何点ですか？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Q2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どんな心がけや工夫でＱ１の点数になったと思いますか？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95536" y="4437112"/>
            <a:ext cx="8064896" cy="1584176"/>
          </a:xfrm>
          <a:prstGeom prst="roundRect">
            <a:avLst>
              <a:gd name="adj" fmla="val 922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59832" y="623731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１年間の振り返りをしよう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980728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（３）ペアワークを行う　２回目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ステップ１　（５分）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9512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（２）ワークシート⑧を記入する：５分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（３）ペアワークを２回行う：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22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（４）ワークシートを完成させ、リフレクションを記入する：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708</Words>
  <Application>Microsoft Office PowerPoint</Application>
  <PresentationFormat>画面に合わせる (4:3)</PresentationFormat>
  <Paragraphs>243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</vt:vector>
  </TitlesOfParts>
  <Company>（株）日本能率協会ﾏﾈｼﾞﾒﾝﾄｾﾝﾀｰ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P7057</dc:creator>
  <cp:lastModifiedBy>JMAM</cp:lastModifiedBy>
  <cp:revision>62</cp:revision>
  <dcterms:created xsi:type="dcterms:W3CDTF">2015-12-25T06:03:13Z</dcterms:created>
  <dcterms:modified xsi:type="dcterms:W3CDTF">2017-12-06T05:30:22Z</dcterms:modified>
</cp:coreProperties>
</file>